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6858000" cx="12192000"/>
  <p:notesSz cx="9144000" cy="6858000"/>
  <p:embeddedFontLst>
    <p:embeddedFont>
      <p:font typeface="Roboto Medium"/>
      <p:regular r:id="rId33"/>
      <p:bold r:id="rId34"/>
      <p:italic r:id="rId35"/>
      <p:boldItalic r:id="rId36"/>
    </p:embeddedFont>
    <p:embeddedFont>
      <p:font typeface="Roboto"/>
      <p:regular r:id="rId37"/>
      <p:bold r:id="rId38"/>
      <p:italic r:id="rId39"/>
      <p:boldItalic r:id="rId40"/>
    </p:embeddedFont>
    <p:embeddedFont>
      <p:font typeface="Nunito"/>
      <p:regular r:id="rId41"/>
      <p:bold r:id="rId42"/>
      <p:italic r:id="rId43"/>
      <p:boldItalic r:id="rId44"/>
    </p:embeddedFont>
    <p:embeddedFont>
      <p:font typeface="Exo 2 Medium"/>
      <p:regular r:id="rId45"/>
      <p:bold r:id="rId46"/>
      <p:italic r:id="rId47"/>
      <p:boldItalic r:id="rId48"/>
    </p:embeddedFont>
    <p:embeddedFont>
      <p:font typeface="Borel"/>
      <p:regular r:id="rId49"/>
    </p:embeddedFont>
    <p:embeddedFont>
      <p:font typeface="Prompt"/>
      <p:regular r:id="rId50"/>
      <p:bold r:id="rId51"/>
      <p:italic r:id="rId52"/>
      <p:boldItalic r:id="rId53"/>
    </p:embeddedFont>
    <p:embeddedFont>
      <p:font typeface="Arial Black"/>
      <p:regular r:id="rId54"/>
    </p:embeddedFont>
    <p:embeddedFont>
      <p:font typeface="Satisfy"/>
      <p:regular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56" roundtripDataSignature="AMtx7miEzgpK3cDzc+7W/TILE77eP31o8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8E693EA-AB68-4320-BDEF-344A9DAD39FF}">
  <a:tblStyle styleId="{88E693EA-AB68-4320-BDEF-344A9DAD39FF}" styleName="Table_0">
    <a:wholeTbl>
      <a:tcTxStyle>
        <a:font>
          <a:latin typeface="Arial"/>
          <a:ea typeface="Arial"/>
          <a:cs typeface="Arial"/>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42" Type="http://schemas.openxmlformats.org/officeDocument/2006/relationships/font" Target="fonts/Nunito-bold.fntdata"/><Relationship Id="rId41" Type="http://schemas.openxmlformats.org/officeDocument/2006/relationships/font" Target="fonts/Nunito-regular.fntdata"/><Relationship Id="rId44" Type="http://schemas.openxmlformats.org/officeDocument/2006/relationships/font" Target="fonts/Nunito-boldItalic.fntdata"/><Relationship Id="rId43" Type="http://schemas.openxmlformats.org/officeDocument/2006/relationships/font" Target="fonts/Nunito-italic.fntdata"/><Relationship Id="rId46" Type="http://schemas.openxmlformats.org/officeDocument/2006/relationships/font" Target="fonts/Exo2Medium-bold.fntdata"/><Relationship Id="rId45" Type="http://schemas.openxmlformats.org/officeDocument/2006/relationships/font" Target="fonts/Exo2Medium-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Exo2Medium-boldItalic.fntdata"/><Relationship Id="rId47" Type="http://schemas.openxmlformats.org/officeDocument/2006/relationships/font" Target="fonts/Exo2Medium-italic.fntdata"/><Relationship Id="rId49" Type="http://schemas.openxmlformats.org/officeDocument/2006/relationships/font" Target="fonts/Borel-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font" Target="fonts/RobotoMedium-regular.fntdata"/><Relationship Id="rId32" Type="http://schemas.openxmlformats.org/officeDocument/2006/relationships/slide" Target="slides/slide26.xml"/><Relationship Id="rId35" Type="http://schemas.openxmlformats.org/officeDocument/2006/relationships/font" Target="fonts/RobotoMedium-italic.fntdata"/><Relationship Id="rId34" Type="http://schemas.openxmlformats.org/officeDocument/2006/relationships/font" Target="fonts/RobotoMedium-bold.fntdata"/><Relationship Id="rId37" Type="http://schemas.openxmlformats.org/officeDocument/2006/relationships/font" Target="fonts/Roboto-regular.fntdata"/><Relationship Id="rId36" Type="http://schemas.openxmlformats.org/officeDocument/2006/relationships/font" Target="fonts/RobotoMedium-boldItalic.fntdata"/><Relationship Id="rId39" Type="http://schemas.openxmlformats.org/officeDocument/2006/relationships/font" Target="fonts/Roboto-italic.fntdata"/><Relationship Id="rId38" Type="http://schemas.openxmlformats.org/officeDocument/2006/relationships/font" Target="fonts/Roboto-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Prompt-bold.fntdata"/><Relationship Id="rId50" Type="http://schemas.openxmlformats.org/officeDocument/2006/relationships/font" Target="fonts/Prompt-regular.fntdata"/><Relationship Id="rId53" Type="http://schemas.openxmlformats.org/officeDocument/2006/relationships/font" Target="fonts/Prompt-boldItalic.fntdata"/><Relationship Id="rId52" Type="http://schemas.openxmlformats.org/officeDocument/2006/relationships/font" Target="fonts/Prompt-italic.fntdata"/><Relationship Id="rId11" Type="http://schemas.openxmlformats.org/officeDocument/2006/relationships/slide" Target="slides/slide5.xml"/><Relationship Id="rId55" Type="http://schemas.openxmlformats.org/officeDocument/2006/relationships/font" Target="fonts/Satisfy-regular.fntdata"/><Relationship Id="rId10" Type="http://schemas.openxmlformats.org/officeDocument/2006/relationships/slide" Target="slides/slide4.xml"/><Relationship Id="rId54" Type="http://schemas.openxmlformats.org/officeDocument/2006/relationships/font" Target="fonts/ArialBlack-regular.fntdata"/><Relationship Id="rId13" Type="http://schemas.openxmlformats.org/officeDocument/2006/relationships/slide" Target="slides/slide7.xml"/><Relationship Id="rId12" Type="http://schemas.openxmlformats.org/officeDocument/2006/relationships/slide" Target="slides/slide6.xml"/><Relationship Id="rId56"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409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79484" y="0"/>
            <a:ext cx="3962400" cy="344091"/>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300412"/>
            <a:ext cx="7315200" cy="27003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910"/>
            <a:ext cx="3962400" cy="34409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79484" y="6513910"/>
            <a:ext cx="3962400" cy="34409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164364"/>
                </a:solidFill>
                <a:latin typeface="Arial Black"/>
                <a:ea typeface="Arial Black"/>
                <a:cs typeface="Arial Black"/>
                <a:sym typeface="Arial Black"/>
              </a:rPr>
              <a:t>‹#›</a:t>
            </a:fld>
            <a:endParaRPr b="0" i="0" sz="1400" u="none" cap="none" strike="noStrike">
              <a:solidFill>
                <a:srgbClr val="164364"/>
              </a:solidFill>
              <a:latin typeface="Arial Black"/>
              <a:ea typeface="Arial Black"/>
              <a:cs typeface="Arial Black"/>
              <a:sym typeface="Arial Black"/>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 name="Shape 15"/>
        <p:cNvGrpSpPr/>
        <p:nvPr/>
      </p:nvGrpSpPr>
      <p:grpSpPr>
        <a:xfrm>
          <a:off x="0" y="0"/>
          <a:ext cx="0" cy="0"/>
          <a:chOff x="0" y="0"/>
          <a:chExt cx="0" cy="0"/>
        </a:xfrm>
      </p:grpSpPr>
      <p:sp>
        <p:nvSpPr>
          <p:cNvPr id="16" name="Google Shape;16;p1:notes"/>
          <p:cNvSpPr txBox="1"/>
          <p:nvPr>
            <p:ph idx="1" type="body"/>
          </p:nvPr>
        </p:nvSpPr>
        <p:spPr>
          <a:xfrm>
            <a:off x="914400" y="3300412"/>
            <a:ext cx="7315200" cy="2700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 name="Google Shape;17;p1: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88d79f7c69_0_163: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g388d79f7c69_0_163: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g388d79f7c69_0_163: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88d79f7c69_0_207: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g388d79f7c69_0_207: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g388d79f7c69_0_207: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88d79f7c69_0_244: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g388d79f7c69_0_244: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g388d79f7c69_0_244: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88d79f7c69_0_259: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88d79f7c69_0_259:notes"/>
          <p:cNvSpPr txBox="1"/>
          <p:nvPr>
            <p:ph idx="1" type="body"/>
          </p:nvPr>
        </p:nvSpPr>
        <p:spPr>
          <a:xfrm>
            <a:off x="914400" y="3300412"/>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g388d79f7c69_0_259:notes"/>
          <p:cNvSpPr txBox="1"/>
          <p:nvPr>
            <p:ph idx="12" type="sldNum"/>
          </p:nvPr>
        </p:nvSpPr>
        <p:spPr>
          <a:xfrm>
            <a:off x="5179484" y="6513910"/>
            <a:ext cx="3962400" cy="3441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88d79f7c69_0_272: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388d79f7c69_0_272: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g388d79f7c69_0_272: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88d79f7c69_0_310: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g388d79f7c69_0_310: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g388d79f7c69_0_310: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88d79f7c69_0_339: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g388d79f7c69_0_339: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g388d79f7c69_0_339: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88d79f7c69_0_367: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g388d79f7c69_0_367: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g388d79f7c69_0_367: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88d79f7c69_0_385: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g388d79f7c69_0_385: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g388d79f7c69_0_385: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88d79f7c69_0_401: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g388d79f7c69_0_401: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g388d79f7c69_0_401: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5: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 name="Google Shape;33;p5:notes"/>
          <p:cNvSpPr txBox="1"/>
          <p:nvPr>
            <p:ph idx="1" type="body"/>
          </p:nvPr>
        </p:nvSpPr>
        <p:spPr>
          <a:xfrm>
            <a:off x="914400" y="3300412"/>
            <a:ext cx="7315200" cy="2700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 name="Google Shape;34;p5:notes"/>
          <p:cNvSpPr txBox="1"/>
          <p:nvPr>
            <p:ph idx="12" type="sldNum"/>
          </p:nvPr>
        </p:nvSpPr>
        <p:spPr>
          <a:xfrm>
            <a:off x="5179484" y="6513910"/>
            <a:ext cx="3962400" cy="34409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88d79f7c69_0_490: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388d79f7c69_0_490:notes"/>
          <p:cNvSpPr txBox="1"/>
          <p:nvPr>
            <p:ph idx="1" type="body"/>
          </p:nvPr>
        </p:nvSpPr>
        <p:spPr>
          <a:xfrm>
            <a:off x="914400" y="3300412"/>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g388d79f7c69_0_490:notes"/>
          <p:cNvSpPr txBox="1"/>
          <p:nvPr>
            <p:ph idx="12" type="sldNum"/>
          </p:nvPr>
        </p:nvSpPr>
        <p:spPr>
          <a:xfrm>
            <a:off x="5179484" y="6513910"/>
            <a:ext cx="3962400" cy="3441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88d79f7c69_0_474: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g388d79f7c69_0_474: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9" name="Google Shape;349;g388d79f7c69_0_474: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388d79f7c69_0_521: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388d79f7c69_0_521:notes"/>
          <p:cNvSpPr txBox="1"/>
          <p:nvPr>
            <p:ph idx="1" type="body"/>
          </p:nvPr>
        </p:nvSpPr>
        <p:spPr>
          <a:xfrm>
            <a:off x="914400" y="3300412"/>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g388d79f7c69_0_521:notes"/>
          <p:cNvSpPr txBox="1"/>
          <p:nvPr>
            <p:ph idx="12" type="sldNum"/>
          </p:nvPr>
        </p:nvSpPr>
        <p:spPr>
          <a:xfrm>
            <a:off x="5179484" y="6513910"/>
            <a:ext cx="3962400" cy="3441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88d79f7c69_0_534: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g388d79f7c69_0_534: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2" name="Google Shape;382;g388d79f7c69_0_534: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388d79f7c69_0_555: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g388d79f7c69_0_555: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4" name="Google Shape;394;g388d79f7c69_0_555: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88d79f7c69_0_575: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Google Shape;406;g388d79f7c69_0_575: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7" name="Google Shape;407;g388d79f7c69_0_575: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6: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9" name="Google Shape;419;p6:notes"/>
          <p:cNvSpPr txBox="1"/>
          <p:nvPr>
            <p:ph idx="1" type="body"/>
          </p:nvPr>
        </p:nvSpPr>
        <p:spPr>
          <a:xfrm>
            <a:off x="914400" y="3300412"/>
            <a:ext cx="7315200" cy="2700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0" name="Google Shape;420;p6:notes"/>
          <p:cNvSpPr txBox="1"/>
          <p:nvPr>
            <p:ph idx="12" type="sldNum"/>
          </p:nvPr>
        </p:nvSpPr>
        <p:spPr>
          <a:xfrm>
            <a:off x="5179484" y="6513910"/>
            <a:ext cx="3962400" cy="34409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g388d79f7c69_0_0: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 name="Google Shape;46;g388d79f7c69_0_0: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 name="Google Shape;47;g388d79f7c69_0_0: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88d79f7c69_0_69: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p:spPr>
      </p:sp>
      <p:sp>
        <p:nvSpPr>
          <p:cNvPr id="60" name="Google Shape;60;g388d79f7c69_0_69:notes"/>
          <p:cNvSpPr txBox="1"/>
          <p:nvPr>
            <p:ph idx="1" type="body"/>
          </p:nvPr>
        </p:nvSpPr>
        <p:spPr>
          <a:xfrm>
            <a:off x="914400" y="3300412"/>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 name="Google Shape;61;g388d79f7c69_0_69:notes"/>
          <p:cNvSpPr txBox="1"/>
          <p:nvPr>
            <p:ph idx="12" type="sldNum"/>
          </p:nvPr>
        </p:nvSpPr>
        <p:spPr>
          <a:xfrm>
            <a:off x="5179484" y="6513910"/>
            <a:ext cx="3962400" cy="3441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fr-F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88d79f7c69_0_41: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g388d79f7c69_0_41: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 name="Google Shape;75;g388d79f7c69_0_41: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88d79f7c69_0_90: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g388d79f7c69_0_90: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g388d79f7c69_0_90: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88d79f7c69_0_108: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g388d79f7c69_0_108: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g388d79f7c69_0_108: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88d79f7c69_0_127: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g388d79f7c69_0_127:notes"/>
          <p:cNvSpPr txBox="1"/>
          <p:nvPr>
            <p:ph idx="1" type="body"/>
          </p:nvPr>
        </p:nvSpPr>
        <p:spPr>
          <a:xfrm>
            <a:off x="914400" y="3300412"/>
            <a:ext cx="73152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g388d79f7c69_0_127:notes"/>
          <p:cNvSpPr txBox="1"/>
          <p:nvPr>
            <p:ph idx="12" type="sldNum"/>
          </p:nvPr>
        </p:nvSpPr>
        <p:spPr>
          <a:xfrm>
            <a:off x="5179484" y="6513910"/>
            <a:ext cx="3962400" cy="3441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88d79f7c69_0_194:notes"/>
          <p:cNvSpPr/>
          <p:nvPr>
            <p:ph idx="2" type="sldImg"/>
          </p:nvPr>
        </p:nvSpPr>
        <p:spPr>
          <a:xfrm>
            <a:off x="2514600" y="857250"/>
            <a:ext cx="4114800" cy="23145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88d79f7c69_0_194:notes"/>
          <p:cNvSpPr txBox="1"/>
          <p:nvPr>
            <p:ph idx="1" type="body"/>
          </p:nvPr>
        </p:nvSpPr>
        <p:spPr>
          <a:xfrm>
            <a:off x="914400" y="3300412"/>
            <a:ext cx="7315200" cy="27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g388d79f7c69_0_194:notes"/>
          <p:cNvSpPr txBox="1"/>
          <p:nvPr>
            <p:ph idx="12" type="sldNum"/>
          </p:nvPr>
        </p:nvSpPr>
        <p:spPr>
          <a:xfrm>
            <a:off x="5179484" y="6513910"/>
            <a:ext cx="3962400" cy="3441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p:cSld name="Diapositive de titre">
    <p:spTree>
      <p:nvGrpSpPr>
        <p:cNvPr id="11" name="Shape 11"/>
        <p:cNvGrpSpPr/>
        <p:nvPr/>
      </p:nvGrpSpPr>
      <p:grpSpPr>
        <a:xfrm>
          <a:off x="0" y="0"/>
          <a:ext cx="0" cy="0"/>
          <a:chOff x="0" y="0"/>
          <a:chExt cx="0" cy="0"/>
        </a:xfrm>
      </p:grpSpPr>
      <p:sp>
        <p:nvSpPr>
          <p:cNvPr id="12" name="Google Shape;12;p18"/>
          <p:cNvSpPr txBox="1"/>
          <p:nvPr>
            <p:ph idx="12" type="sldNum"/>
          </p:nvPr>
        </p:nvSpPr>
        <p:spPr>
          <a:xfrm>
            <a:off x="9328057" y="6454826"/>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164364"/>
                </a:solidFill>
                <a:latin typeface="Arial Black"/>
                <a:ea typeface="Arial Black"/>
                <a:cs typeface="Arial Black"/>
                <a:sym typeface="Arial Black"/>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164364"/>
                </a:solidFill>
                <a:latin typeface="Arial Black"/>
                <a:ea typeface="Arial Black"/>
                <a:cs typeface="Arial Black"/>
                <a:sym typeface="Arial Black"/>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164364"/>
                </a:solidFill>
                <a:latin typeface="Arial Black"/>
                <a:ea typeface="Arial Black"/>
                <a:cs typeface="Arial Black"/>
                <a:sym typeface="Arial Black"/>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164364"/>
                </a:solidFill>
                <a:latin typeface="Arial Black"/>
                <a:ea typeface="Arial Black"/>
                <a:cs typeface="Arial Black"/>
                <a:sym typeface="Arial Black"/>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164364"/>
                </a:solidFill>
                <a:latin typeface="Arial Black"/>
                <a:ea typeface="Arial Black"/>
                <a:cs typeface="Arial Black"/>
                <a:sym typeface="Arial Black"/>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164364"/>
                </a:solidFill>
                <a:latin typeface="Arial Black"/>
                <a:ea typeface="Arial Black"/>
                <a:cs typeface="Arial Black"/>
                <a:sym typeface="Arial Black"/>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164364"/>
                </a:solidFill>
                <a:latin typeface="Arial Black"/>
                <a:ea typeface="Arial Black"/>
                <a:cs typeface="Arial Black"/>
                <a:sym typeface="Arial Black"/>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164364"/>
                </a:solidFill>
                <a:latin typeface="Arial Black"/>
                <a:ea typeface="Arial Black"/>
                <a:cs typeface="Arial Black"/>
                <a:sym typeface="Arial Black"/>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164364"/>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13" name="Shape 13"/>
        <p:cNvGrpSpPr/>
        <p:nvPr/>
      </p:nvGrpSpPr>
      <p:grpSpPr>
        <a:xfrm>
          <a:off x="0" y="0"/>
          <a:ext cx="0" cy="0"/>
          <a:chOff x="0" y="0"/>
          <a:chExt cx="0" cy="0"/>
        </a:xfrm>
      </p:grpSpPr>
      <p:sp>
        <p:nvSpPr>
          <p:cNvPr id="14" name="Google Shape;14;p19"/>
          <p:cNvSpPr txBox="1"/>
          <p:nvPr>
            <p:ph idx="12" type="sldNum"/>
          </p:nvPr>
        </p:nvSpPr>
        <p:spPr>
          <a:xfrm>
            <a:off x="9398397" y="648296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F2F2F2"/>
                </a:solidFill>
                <a:latin typeface="Arial Black"/>
                <a:ea typeface="Arial Black"/>
                <a:cs typeface="Arial Black"/>
                <a:sym typeface="Arial Black"/>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F2F2F2"/>
                </a:solidFill>
                <a:latin typeface="Arial Black"/>
                <a:ea typeface="Arial Black"/>
                <a:cs typeface="Arial Black"/>
                <a:sym typeface="Arial Black"/>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F2F2F2"/>
                </a:solidFill>
                <a:latin typeface="Arial Black"/>
                <a:ea typeface="Arial Black"/>
                <a:cs typeface="Arial Black"/>
                <a:sym typeface="Arial Black"/>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F2F2F2"/>
                </a:solidFill>
                <a:latin typeface="Arial Black"/>
                <a:ea typeface="Arial Black"/>
                <a:cs typeface="Arial Black"/>
                <a:sym typeface="Arial Black"/>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F2F2F2"/>
                </a:solidFill>
                <a:latin typeface="Arial Black"/>
                <a:ea typeface="Arial Black"/>
                <a:cs typeface="Arial Black"/>
                <a:sym typeface="Arial Black"/>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F2F2F2"/>
                </a:solidFill>
                <a:latin typeface="Arial Black"/>
                <a:ea typeface="Arial Black"/>
                <a:cs typeface="Arial Black"/>
                <a:sym typeface="Arial Black"/>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F2F2F2"/>
                </a:solidFill>
                <a:latin typeface="Arial Black"/>
                <a:ea typeface="Arial Black"/>
                <a:cs typeface="Arial Black"/>
                <a:sym typeface="Arial Black"/>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F2F2F2"/>
                </a:solidFill>
                <a:latin typeface="Arial Black"/>
                <a:ea typeface="Arial Black"/>
                <a:cs typeface="Arial Black"/>
                <a:sym typeface="Arial Black"/>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F2F2F2"/>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idx="12" type="sldNum"/>
          </p:nvPr>
        </p:nvSpPr>
        <p:spPr>
          <a:xfrm>
            <a:off x="9328057" y="6454826"/>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164364"/>
                </a:solidFill>
                <a:latin typeface="Arial Black"/>
                <a:ea typeface="Arial Black"/>
                <a:cs typeface="Arial Black"/>
                <a:sym typeface="Arial Black"/>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164364"/>
                </a:solidFill>
                <a:latin typeface="Arial Black"/>
                <a:ea typeface="Arial Black"/>
                <a:cs typeface="Arial Black"/>
                <a:sym typeface="Arial Black"/>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164364"/>
                </a:solidFill>
                <a:latin typeface="Arial Black"/>
                <a:ea typeface="Arial Black"/>
                <a:cs typeface="Arial Black"/>
                <a:sym typeface="Arial Black"/>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164364"/>
                </a:solidFill>
                <a:latin typeface="Arial Black"/>
                <a:ea typeface="Arial Black"/>
                <a:cs typeface="Arial Black"/>
                <a:sym typeface="Arial Black"/>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164364"/>
                </a:solidFill>
                <a:latin typeface="Arial Black"/>
                <a:ea typeface="Arial Black"/>
                <a:cs typeface="Arial Black"/>
                <a:sym typeface="Arial Black"/>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164364"/>
                </a:solidFill>
                <a:latin typeface="Arial Black"/>
                <a:ea typeface="Arial Black"/>
                <a:cs typeface="Arial Black"/>
                <a:sym typeface="Arial Black"/>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164364"/>
                </a:solidFill>
                <a:latin typeface="Arial Black"/>
                <a:ea typeface="Arial Black"/>
                <a:cs typeface="Arial Black"/>
                <a:sym typeface="Arial Black"/>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164364"/>
                </a:solidFill>
                <a:latin typeface="Arial Black"/>
                <a:ea typeface="Arial Black"/>
                <a:cs typeface="Arial Black"/>
                <a:sym typeface="Arial Black"/>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164364"/>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jp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jpg"/><Relationship Id="rId4" Type="http://schemas.openxmlformats.org/officeDocument/2006/relationships/image" Target="../media/image1.png"/><Relationship Id="rId5" Type="http://schemas.openxmlformats.org/officeDocument/2006/relationships/image" Target="../media/image15.png"/><Relationship Id="rId6" Type="http://schemas.openxmlformats.org/officeDocument/2006/relationships/image" Target="../media/image12.png"/><Relationship Id="rId7"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jpg"/><Relationship Id="rId4" Type="http://schemas.openxmlformats.org/officeDocument/2006/relationships/image" Target="../media/image1.png"/><Relationship Id="rId5"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jpg"/><Relationship Id="rId4" Type="http://schemas.openxmlformats.org/officeDocument/2006/relationships/image" Target="../media/image1.png"/><Relationship Id="rId5"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jpg"/><Relationship Id="rId4" Type="http://schemas.openxmlformats.org/officeDocument/2006/relationships/image" Target="../media/image1.png"/><Relationship Id="rId5"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jpg"/><Relationship Id="rId4" Type="http://schemas.openxmlformats.org/officeDocument/2006/relationships/image" Target="../media/image1.png"/><Relationship Id="rId5" Type="http://schemas.openxmlformats.org/officeDocument/2006/relationships/image" Target="../media/image11.png"/><Relationship Id="rId6" Type="http://schemas.openxmlformats.org/officeDocument/2006/relationships/image" Target="../media/image14.png"/><Relationship Id="rId7" Type="http://schemas.openxmlformats.org/officeDocument/2006/relationships/hyperlink" Target="https://docs.google.com/presentation/d/1XUERUSmODgEwTJWtjChlnh8xQj_vRAYX103TDVdV3l0/edit?slide=id.g343649b1896_0_5#slide=id.g343649b1896_0_5"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7.jp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jp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jp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1.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1.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1.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 name="Shape 18"/>
        <p:cNvGrpSpPr/>
        <p:nvPr/>
      </p:nvGrpSpPr>
      <p:grpSpPr>
        <a:xfrm>
          <a:off x="0" y="0"/>
          <a:ext cx="0" cy="0"/>
          <a:chOff x="0" y="0"/>
          <a:chExt cx="0" cy="0"/>
        </a:xfrm>
      </p:grpSpPr>
      <p:pic>
        <p:nvPicPr>
          <p:cNvPr id="19" name="Google Shape;19;p1"/>
          <p:cNvPicPr preferRelativeResize="0"/>
          <p:nvPr/>
        </p:nvPicPr>
        <p:blipFill rotWithShape="1">
          <a:blip r:embed="rId3">
            <a:alphaModFix/>
          </a:blip>
          <a:srcRect b="8528" l="0" r="0" t="7377"/>
          <a:stretch/>
        </p:blipFill>
        <p:spPr>
          <a:xfrm>
            <a:off x="-4" y="6"/>
            <a:ext cx="12192004" cy="6857994"/>
          </a:xfrm>
          <a:prstGeom prst="rect">
            <a:avLst/>
          </a:prstGeom>
          <a:noFill/>
          <a:ln>
            <a:noFill/>
          </a:ln>
        </p:spPr>
      </p:pic>
      <p:sp>
        <p:nvSpPr>
          <p:cNvPr id="20" name="Google Shape;20;p1"/>
          <p:cNvSpPr/>
          <p:nvPr/>
        </p:nvSpPr>
        <p:spPr>
          <a:xfrm>
            <a:off x="935500" y="1197066"/>
            <a:ext cx="10353900" cy="1569600"/>
          </a:xfrm>
          <a:prstGeom prst="rect">
            <a:avLst/>
          </a:prstGeom>
          <a:solidFill>
            <a:srgbClr val="164364"/>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 name="Google Shape;21;p1"/>
          <p:cNvSpPr txBox="1"/>
          <p:nvPr/>
        </p:nvSpPr>
        <p:spPr>
          <a:xfrm>
            <a:off x="-120743" y="3806686"/>
            <a:ext cx="12192000" cy="74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t/>
            </a:r>
            <a:endParaRPr b="1" i="0" sz="100" u="none" cap="none" strike="noStrike">
              <a:solidFill>
                <a:srgbClr val="000000"/>
              </a:solidFill>
              <a:latin typeface="Borel"/>
              <a:ea typeface="Borel"/>
              <a:cs typeface="Borel"/>
              <a:sym typeface="Borel"/>
            </a:endParaRPr>
          </a:p>
          <a:p>
            <a:pPr indent="0" lvl="0" marL="0" marR="0" rtl="0" algn="ctr">
              <a:lnSpc>
                <a:spcPct val="100000"/>
              </a:lnSpc>
              <a:spcBef>
                <a:spcPts val="0"/>
              </a:spcBef>
              <a:spcAft>
                <a:spcPts val="0"/>
              </a:spcAft>
              <a:buClr>
                <a:srgbClr val="000000"/>
              </a:buClr>
              <a:buSzPts val="4000"/>
              <a:buFont typeface="Arial"/>
              <a:buNone/>
            </a:pPr>
            <a:r>
              <a:t/>
            </a:r>
            <a:endParaRPr b="0" i="0" sz="4000" u="none" cap="none" strike="noStrike">
              <a:solidFill>
                <a:schemeClr val="lt1"/>
              </a:solidFill>
              <a:latin typeface="Borel"/>
              <a:ea typeface="Borel"/>
              <a:cs typeface="Borel"/>
              <a:sym typeface="Borel"/>
            </a:endParaRPr>
          </a:p>
        </p:txBody>
      </p:sp>
      <p:sp>
        <p:nvSpPr>
          <p:cNvPr id="22" name="Google Shape;22;p1"/>
          <p:cNvSpPr txBox="1"/>
          <p:nvPr/>
        </p:nvSpPr>
        <p:spPr>
          <a:xfrm>
            <a:off x="4124792" y="5115171"/>
            <a:ext cx="39423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fr-FR" sz="3200" u="none" cap="none" strike="noStrike">
                <a:solidFill>
                  <a:schemeClr val="lt1"/>
                </a:solidFill>
                <a:latin typeface="Arial Black"/>
                <a:ea typeface="Arial Black"/>
                <a:cs typeface="Arial Black"/>
                <a:sym typeface="Arial Black"/>
              </a:rPr>
              <a:t>Carrefour</a:t>
            </a:r>
            <a:endParaRPr b="0" i="0" sz="3200" u="none" cap="none" strike="noStrike">
              <a:solidFill>
                <a:schemeClr val="lt1"/>
              </a:solidFill>
              <a:latin typeface="Arial Black"/>
              <a:ea typeface="Arial Black"/>
              <a:cs typeface="Arial Black"/>
              <a:sym typeface="Arial Black"/>
            </a:endParaRPr>
          </a:p>
        </p:txBody>
      </p:sp>
      <p:cxnSp>
        <p:nvCxnSpPr>
          <p:cNvPr id="23" name="Google Shape;23;p1"/>
          <p:cNvCxnSpPr/>
          <p:nvPr/>
        </p:nvCxnSpPr>
        <p:spPr>
          <a:xfrm>
            <a:off x="7265543" y="5637481"/>
            <a:ext cx="252000" cy="0"/>
          </a:xfrm>
          <a:prstGeom prst="straightConnector1">
            <a:avLst/>
          </a:prstGeom>
          <a:noFill/>
          <a:ln cap="flat" cmpd="sng" w="28575">
            <a:solidFill>
              <a:schemeClr val="lt1"/>
            </a:solidFill>
            <a:prstDash val="solid"/>
            <a:miter lim="800000"/>
            <a:headEnd len="sm" w="sm" type="none"/>
            <a:tailEnd len="sm" w="sm" type="none"/>
          </a:ln>
        </p:spPr>
      </p:cxnSp>
      <p:sp>
        <p:nvSpPr>
          <p:cNvPr id="24" name="Google Shape;24;p1"/>
          <p:cNvSpPr/>
          <p:nvPr/>
        </p:nvSpPr>
        <p:spPr>
          <a:xfrm>
            <a:off x="7203057" y="5625363"/>
            <a:ext cx="94200" cy="103200"/>
          </a:xfrm>
          <a:prstGeom prst="diagStrip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25" name="Google Shape;25;p1"/>
          <p:cNvPicPr preferRelativeResize="0"/>
          <p:nvPr/>
        </p:nvPicPr>
        <p:blipFill rotWithShape="1">
          <a:blip r:embed="rId4">
            <a:alphaModFix/>
          </a:blip>
          <a:srcRect b="0" l="0" r="0" t="0"/>
          <a:stretch/>
        </p:blipFill>
        <p:spPr>
          <a:xfrm>
            <a:off x="5564543" y="4352726"/>
            <a:ext cx="1071059" cy="711335"/>
          </a:xfrm>
          <a:prstGeom prst="rect">
            <a:avLst/>
          </a:prstGeom>
          <a:noFill/>
          <a:ln>
            <a:noFill/>
          </a:ln>
        </p:spPr>
      </p:pic>
      <p:sp>
        <p:nvSpPr>
          <p:cNvPr id="26" name="Google Shape;26;p1"/>
          <p:cNvSpPr txBox="1"/>
          <p:nvPr/>
        </p:nvSpPr>
        <p:spPr>
          <a:xfrm>
            <a:off x="1577529" y="1645023"/>
            <a:ext cx="81291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lang="fr-FR" sz="5400">
                <a:solidFill>
                  <a:schemeClr val="lt1"/>
                </a:solidFill>
                <a:latin typeface="Arial Black"/>
                <a:ea typeface="Arial Black"/>
                <a:cs typeface="Arial Black"/>
                <a:sym typeface="Arial Black"/>
              </a:rPr>
              <a:t>Livret d’accueil</a:t>
            </a:r>
            <a:endParaRPr b="0" i="0" sz="5400" u="none" cap="none" strike="noStrike">
              <a:solidFill>
                <a:schemeClr val="lt1"/>
              </a:solidFill>
              <a:latin typeface="Arial Black"/>
              <a:ea typeface="Arial Black"/>
              <a:cs typeface="Arial Black"/>
              <a:sym typeface="Arial Black"/>
            </a:endParaRPr>
          </a:p>
        </p:txBody>
      </p:sp>
      <p:sp>
        <p:nvSpPr>
          <p:cNvPr id="27" name="Google Shape;27;p1"/>
          <p:cNvSpPr txBox="1"/>
          <p:nvPr>
            <p:ph idx="12" type="sldNum"/>
          </p:nvPr>
        </p:nvSpPr>
        <p:spPr>
          <a:xfrm>
            <a:off x="9328057" y="6454826"/>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pic>
        <p:nvPicPr>
          <p:cNvPr id="28" name="Google Shape;28;p1"/>
          <p:cNvPicPr preferRelativeResize="0"/>
          <p:nvPr/>
        </p:nvPicPr>
        <p:blipFill rotWithShape="1">
          <a:blip r:embed="rId5">
            <a:alphaModFix/>
          </a:blip>
          <a:srcRect b="25855" l="-2375" r="0" t="25725"/>
          <a:stretch/>
        </p:blipFill>
        <p:spPr>
          <a:xfrm rot="-5400000">
            <a:off x="1683052" y="449513"/>
            <a:ext cx="659869" cy="2154975"/>
          </a:xfrm>
          <a:prstGeom prst="rect">
            <a:avLst/>
          </a:prstGeom>
          <a:noFill/>
          <a:ln>
            <a:noFill/>
          </a:ln>
        </p:spPr>
      </p:pic>
      <p:pic>
        <p:nvPicPr>
          <p:cNvPr id="29" name="Google Shape;29;p1"/>
          <p:cNvPicPr preferRelativeResize="0"/>
          <p:nvPr/>
        </p:nvPicPr>
        <p:blipFill rotWithShape="1">
          <a:blip r:embed="rId5">
            <a:alphaModFix/>
          </a:blip>
          <a:srcRect b="38715" l="-2375" r="0" t="25726"/>
          <a:stretch/>
        </p:blipFill>
        <p:spPr>
          <a:xfrm rot="5400000">
            <a:off x="10168079" y="1777005"/>
            <a:ext cx="659869" cy="1582615"/>
          </a:xfrm>
          <a:prstGeom prst="rect">
            <a:avLst/>
          </a:prstGeom>
          <a:noFill/>
          <a:ln>
            <a:noFill/>
          </a:ln>
        </p:spPr>
      </p:pic>
      <p:cxnSp>
        <p:nvCxnSpPr>
          <p:cNvPr id="30" name="Google Shape;30;p1"/>
          <p:cNvCxnSpPr/>
          <p:nvPr/>
        </p:nvCxnSpPr>
        <p:spPr>
          <a:xfrm>
            <a:off x="6931972" y="5636415"/>
            <a:ext cx="252000"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g388d79f7c69_0_163"/>
          <p:cNvPicPr preferRelativeResize="0"/>
          <p:nvPr/>
        </p:nvPicPr>
        <p:blipFill rotWithShape="1">
          <a:blip r:embed="rId3">
            <a:alphaModFix/>
          </a:blip>
          <a:srcRect b="84662" l="0" r="0" t="7376"/>
          <a:stretch/>
        </p:blipFill>
        <p:spPr>
          <a:xfrm rot="10800000">
            <a:off x="-4" y="1"/>
            <a:ext cx="12192004" cy="647105"/>
          </a:xfrm>
          <a:prstGeom prst="rect">
            <a:avLst/>
          </a:prstGeom>
          <a:noFill/>
          <a:ln>
            <a:noFill/>
          </a:ln>
        </p:spPr>
      </p:pic>
      <p:pic>
        <p:nvPicPr>
          <p:cNvPr id="174" name="Google Shape;174;g388d79f7c69_0_163"/>
          <p:cNvPicPr preferRelativeResize="0"/>
          <p:nvPr/>
        </p:nvPicPr>
        <p:blipFill rotWithShape="1">
          <a:blip r:embed="rId3">
            <a:alphaModFix/>
          </a:blip>
          <a:srcRect b="207" l="0" r="0" t="92177"/>
          <a:stretch/>
        </p:blipFill>
        <p:spPr>
          <a:xfrm>
            <a:off x="0" y="6454826"/>
            <a:ext cx="12192004" cy="410207"/>
          </a:xfrm>
          <a:prstGeom prst="rect">
            <a:avLst/>
          </a:prstGeom>
          <a:noFill/>
          <a:ln>
            <a:noFill/>
          </a:ln>
        </p:spPr>
      </p:pic>
      <p:sp>
        <p:nvSpPr>
          <p:cNvPr id="175" name="Google Shape;175;g388d79f7c69_0_163"/>
          <p:cNvSpPr txBox="1"/>
          <p:nvPr/>
        </p:nvSpPr>
        <p:spPr>
          <a:xfrm>
            <a:off x="39865" y="6512879"/>
            <a:ext cx="9723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164364"/>
                </a:solidFill>
                <a:latin typeface="Arial Black"/>
                <a:ea typeface="Arial Black"/>
                <a:cs typeface="Arial Black"/>
                <a:sym typeface="Arial Black"/>
              </a:rPr>
              <a:t>Confidentiel | Direction des Ressources Humaines Franchise France</a:t>
            </a:r>
            <a:endParaRPr b="0" i="0" sz="1400" u="none" cap="none" strike="noStrike">
              <a:solidFill>
                <a:srgbClr val="164364"/>
              </a:solidFill>
              <a:latin typeface="Arial Black"/>
              <a:ea typeface="Arial Black"/>
              <a:cs typeface="Arial Black"/>
              <a:sym typeface="Arial Black"/>
            </a:endParaRPr>
          </a:p>
        </p:txBody>
      </p:sp>
      <p:pic>
        <p:nvPicPr>
          <p:cNvPr id="176" name="Google Shape;176;g388d79f7c69_0_163"/>
          <p:cNvPicPr preferRelativeResize="0"/>
          <p:nvPr/>
        </p:nvPicPr>
        <p:blipFill rotWithShape="1">
          <a:blip r:embed="rId4">
            <a:alphaModFix/>
          </a:blip>
          <a:srcRect b="0" l="0" r="0" t="0"/>
          <a:stretch/>
        </p:blipFill>
        <p:spPr>
          <a:xfrm>
            <a:off x="11368232" y="177373"/>
            <a:ext cx="440207" cy="292360"/>
          </a:xfrm>
          <a:prstGeom prst="rect">
            <a:avLst/>
          </a:prstGeom>
          <a:noFill/>
          <a:ln>
            <a:noFill/>
          </a:ln>
        </p:spPr>
      </p:pic>
      <p:sp>
        <p:nvSpPr>
          <p:cNvPr id="177" name="Google Shape;177;g388d79f7c69_0_163"/>
          <p:cNvSpPr txBox="1"/>
          <p:nvPr>
            <p:ph idx="12" type="sldNum"/>
          </p:nvPr>
        </p:nvSpPr>
        <p:spPr>
          <a:xfrm>
            <a:off x="9398397" y="648296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178" name="Google Shape;178;g388d79f7c69_0_163"/>
          <p:cNvSpPr/>
          <p:nvPr/>
        </p:nvSpPr>
        <p:spPr>
          <a:xfrm>
            <a:off x="242858" y="154225"/>
            <a:ext cx="4307100" cy="4002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b="1" lang="fr-FR" sz="2600" cap="small">
                <a:solidFill>
                  <a:srgbClr val="0E3368"/>
                </a:solidFill>
                <a:latin typeface="Roboto Medium"/>
                <a:ea typeface="Roboto Medium"/>
                <a:cs typeface="Roboto Medium"/>
                <a:sym typeface="Roboto Medium"/>
              </a:rPr>
              <a:t>Votre magasin : Infos utiles</a:t>
            </a:r>
            <a:endParaRPr b="0" i="0" sz="2000" u="none" cap="none" strike="noStrike">
              <a:solidFill>
                <a:srgbClr val="164364"/>
              </a:solidFill>
              <a:latin typeface="Arial Black"/>
              <a:ea typeface="Arial Black"/>
              <a:cs typeface="Arial Black"/>
              <a:sym typeface="Arial Black"/>
            </a:endParaRPr>
          </a:p>
        </p:txBody>
      </p:sp>
      <p:sp>
        <p:nvSpPr>
          <p:cNvPr id="179" name="Google Shape;179;g388d79f7c69_0_163"/>
          <p:cNvSpPr txBox="1"/>
          <p:nvPr/>
        </p:nvSpPr>
        <p:spPr>
          <a:xfrm>
            <a:off x="242850" y="994850"/>
            <a:ext cx="30000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FR" sz="2600">
                <a:solidFill>
                  <a:srgbClr val="51ACB8"/>
                </a:solidFill>
                <a:latin typeface="Satisfy"/>
                <a:ea typeface="Satisfy"/>
                <a:cs typeface="Satisfy"/>
                <a:sym typeface="Satisfy"/>
              </a:rPr>
              <a:t>Organigramme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g388d79f7c69_0_207"/>
          <p:cNvPicPr preferRelativeResize="0"/>
          <p:nvPr/>
        </p:nvPicPr>
        <p:blipFill rotWithShape="1">
          <a:blip r:embed="rId3">
            <a:alphaModFix/>
          </a:blip>
          <a:srcRect b="84662" l="0" r="0" t="7376"/>
          <a:stretch/>
        </p:blipFill>
        <p:spPr>
          <a:xfrm rot="10800000">
            <a:off x="-4" y="1"/>
            <a:ext cx="12192004" cy="647105"/>
          </a:xfrm>
          <a:prstGeom prst="rect">
            <a:avLst/>
          </a:prstGeom>
          <a:noFill/>
          <a:ln>
            <a:noFill/>
          </a:ln>
        </p:spPr>
      </p:pic>
      <p:pic>
        <p:nvPicPr>
          <p:cNvPr id="186" name="Google Shape;186;g388d79f7c69_0_207"/>
          <p:cNvPicPr preferRelativeResize="0"/>
          <p:nvPr/>
        </p:nvPicPr>
        <p:blipFill rotWithShape="1">
          <a:blip r:embed="rId3">
            <a:alphaModFix/>
          </a:blip>
          <a:srcRect b="207" l="0" r="0" t="92177"/>
          <a:stretch/>
        </p:blipFill>
        <p:spPr>
          <a:xfrm>
            <a:off x="0" y="6454826"/>
            <a:ext cx="12192004" cy="410207"/>
          </a:xfrm>
          <a:prstGeom prst="rect">
            <a:avLst/>
          </a:prstGeom>
          <a:noFill/>
          <a:ln>
            <a:noFill/>
          </a:ln>
        </p:spPr>
      </p:pic>
      <p:sp>
        <p:nvSpPr>
          <p:cNvPr id="187" name="Google Shape;187;g388d79f7c69_0_207"/>
          <p:cNvSpPr txBox="1"/>
          <p:nvPr/>
        </p:nvSpPr>
        <p:spPr>
          <a:xfrm>
            <a:off x="39865" y="6512879"/>
            <a:ext cx="9723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164364"/>
                </a:solidFill>
                <a:latin typeface="Arial Black"/>
                <a:ea typeface="Arial Black"/>
                <a:cs typeface="Arial Black"/>
                <a:sym typeface="Arial Black"/>
              </a:rPr>
              <a:t>Confidentiel | Direction des Ressources Humaines Franchise France</a:t>
            </a:r>
            <a:endParaRPr b="0" i="0" sz="1400" u="none" cap="none" strike="noStrike">
              <a:solidFill>
                <a:srgbClr val="164364"/>
              </a:solidFill>
              <a:latin typeface="Arial Black"/>
              <a:ea typeface="Arial Black"/>
              <a:cs typeface="Arial Black"/>
              <a:sym typeface="Arial Black"/>
            </a:endParaRPr>
          </a:p>
        </p:txBody>
      </p:sp>
      <p:pic>
        <p:nvPicPr>
          <p:cNvPr id="188" name="Google Shape;188;g388d79f7c69_0_207"/>
          <p:cNvPicPr preferRelativeResize="0"/>
          <p:nvPr/>
        </p:nvPicPr>
        <p:blipFill rotWithShape="1">
          <a:blip r:embed="rId4">
            <a:alphaModFix/>
          </a:blip>
          <a:srcRect b="0" l="0" r="0" t="0"/>
          <a:stretch/>
        </p:blipFill>
        <p:spPr>
          <a:xfrm>
            <a:off x="11368232" y="177373"/>
            <a:ext cx="440207" cy="292360"/>
          </a:xfrm>
          <a:prstGeom prst="rect">
            <a:avLst/>
          </a:prstGeom>
          <a:noFill/>
          <a:ln>
            <a:noFill/>
          </a:ln>
        </p:spPr>
      </p:pic>
      <p:sp>
        <p:nvSpPr>
          <p:cNvPr id="189" name="Google Shape;189;g388d79f7c69_0_207"/>
          <p:cNvSpPr txBox="1"/>
          <p:nvPr>
            <p:ph idx="12" type="sldNum"/>
          </p:nvPr>
        </p:nvSpPr>
        <p:spPr>
          <a:xfrm>
            <a:off x="9398397" y="648296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190" name="Google Shape;190;g388d79f7c69_0_207"/>
          <p:cNvSpPr/>
          <p:nvPr/>
        </p:nvSpPr>
        <p:spPr>
          <a:xfrm>
            <a:off x="242858" y="154225"/>
            <a:ext cx="4307100" cy="4002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b="1" lang="fr-FR" sz="2600" cap="small">
                <a:solidFill>
                  <a:srgbClr val="0E3368"/>
                </a:solidFill>
                <a:latin typeface="Roboto Medium"/>
                <a:ea typeface="Roboto Medium"/>
                <a:cs typeface="Roboto Medium"/>
                <a:sym typeface="Roboto Medium"/>
              </a:rPr>
              <a:t>Votre magasin : Infos utiles</a:t>
            </a:r>
            <a:endParaRPr sz="2000">
              <a:solidFill>
                <a:srgbClr val="164364"/>
              </a:solidFill>
              <a:latin typeface="Arial Black"/>
              <a:ea typeface="Arial Black"/>
              <a:cs typeface="Arial Black"/>
              <a:sym typeface="Arial Black"/>
            </a:endParaRPr>
          </a:p>
          <a:p>
            <a:pPr indent="0" lvl="0" marL="0" rtl="0" algn="just">
              <a:spcBef>
                <a:spcPts val="0"/>
              </a:spcBef>
              <a:spcAft>
                <a:spcPts val="0"/>
              </a:spcAft>
              <a:buNone/>
            </a:pPr>
            <a:r>
              <a:t/>
            </a:r>
            <a:endParaRPr b="1" sz="2600" cap="small">
              <a:solidFill>
                <a:srgbClr val="0E3368"/>
              </a:solidFill>
              <a:latin typeface="Roboto Medium"/>
              <a:ea typeface="Roboto Medium"/>
              <a:cs typeface="Roboto Medium"/>
              <a:sym typeface="Roboto Medium"/>
            </a:endParaRPr>
          </a:p>
        </p:txBody>
      </p:sp>
      <p:sp>
        <p:nvSpPr>
          <p:cNvPr id="191" name="Google Shape;191;g388d79f7c69_0_207"/>
          <p:cNvSpPr txBox="1"/>
          <p:nvPr/>
        </p:nvSpPr>
        <p:spPr>
          <a:xfrm>
            <a:off x="367750" y="964100"/>
            <a:ext cx="4307100" cy="523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 name="Google Shape;192;g388d79f7c69_0_207"/>
          <p:cNvSpPr txBox="1"/>
          <p:nvPr/>
        </p:nvSpPr>
        <p:spPr>
          <a:xfrm>
            <a:off x="242850" y="933200"/>
            <a:ext cx="84534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FR" sz="2600">
                <a:solidFill>
                  <a:srgbClr val="51ACB8"/>
                </a:solidFill>
                <a:latin typeface="Satisfy"/>
                <a:ea typeface="Satisfy"/>
                <a:cs typeface="Satisfy"/>
                <a:sym typeface="Satisfy"/>
              </a:rPr>
              <a:t>Les horaires du magasin</a:t>
            </a:r>
            <a:endParaRPr b="1" sz="2600" cap="small">
              <a:solidFill>
                <a:srgbClr val="51ACB8"/>
              </a:solidFill>
              <a:latin typeface="Satisfy"/>
              <a:ea typeface="Satisfy"/>
              <a:cs typeface="Satisfy"/>
              <a:sym typeface="Satisfy"/>
            </a:endParaRPr>
          </a:p>
          <a:p>
            <a:pPr indent="0" lvl="0" marL="0" rtl="0" algn="l">
              <a:spcBef>
                <a:spcPts val="0"/>
              </a:spcBef>
              <a:spcAft>
                <a:spcPts val="0"/>
              </a:spcAft>
              <a:buNone/>
            </a:pPr>
            <a:r>
              <a:t/>
            </a:r>
            <a:endParaRPr b="1" sz="2600">
              <a:solidFill>
                <a:srgbClr val="51ACB8"/>
              </a:solidFill>
              <a:latin typeface="Satisfy"/>
              <a:ea typeface="Satisfy"/>
              <a:cs typeface="Satisfy"/>
              <a:sym typeface="Satisfy"/>
            </a:endParaRPr>
          </a:p>
        </p:txBody>
      </p:sp>
      <p:sp>
        <p:nvSpPr>
          <p:cNvPr id="193" name="Google Shape;193;g388d79f7c69_0_207"/>
          <p:cNvSpPr txBox="1"/>
          <p:nvPr/>
        </p:nvSpPr>
        <p:spPr>
          <a:xfrm>
            <a:off x="7366300" y="12409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rgbClr val="3E87A7"/>
              </a:solidFill>
              <a:latin typeface="Roboto Medium"/>
              <a:ea typeface="Roboto Medium"/>
              <a:cs typeface="Roboto Medium"/>
              <a:sym typeface="Roboto Medium"/>
            </a:endParaRPr>
          </a:p>
        </p:txBody>
      </p:sp>
      <p:sp>
        <p:nvSpPr>
          <p:cNvPr id="194" name="Google Shape;194;g388d79f7c69_0_207"/>
          <p:cNvSpPr txBox="1"/>
          <p:nvPr/>
        </p:nvSpPr>
        <p:spPr>
          <a:xfrm>
            <a:off x="895025" y="1641100"/>
            <a:ext cx="5728200" cy="792600"/>
          </a:xfrm>
          <a:prstGeom prst="rect">
            <a:avLst/>
          </a:prstGeom>
          <a:noFill/>
          <a:ln>
            <a:noFill/>
          </a:ln>
        </p:spPr>
        <p:txBody>
          <a:bodyPr anchorCtr="0" anchor="t" bIns="91425" lIns="91425" spcFirstLastPara="1" rIns="91425" wrap="square" tIns="91425">
            <a:spAutoFit/>
          </a:bodyPr>
          <a:lstStyle/>
          <a:p>
            <a:pPr indent="0" lvl="0" marL="0" marR="90170" rtl="0" algn="just">
              <a:lnSpc>
                <a:spcPct val="107916"/>
              </a:lnSpc>
              <a:spcBef>
                <a:spcPts val="0"/>
              </a:spcBef>
              <a:spcAft>
                <a:spcPts val="0"/>
              </a:spcAft>
              <a:buNone/>
            </a:pPr>
            <a:r>
              <a:rPr lang="fr-FR" sz="1900">
                <a:solidFill>
                  <a:srgbClr val="173460"/>
                </a:solidFill>
                <a:latin typeface="Roboto Medium"/>
                <a:ea typeface="Roboto Medium"/>
                <a:cs typeface="Roboto Medium"/>
                <a:sym typeface="Roboto Medium"/>
              </a:rPr>
              <a:t>Les horaires du magasin </a:t>
            </a:r>
            <a:r>
              <a:rPr lang="fr-FR" sz="1900">
                <a:solidFill>
                  <a:srgbClr val="173460"/>
                </a:solidFill>
                <a:highlight>
                  <a:srgbClr val="FFFF00"/>
                </a:highlight>
                <a:latin typeface="Roboto Medium"/>
                <a:ea typeface="Roboto Medium"/>
                <a:cs typeface="Roboto Medium"/>
                <a:sym typeface="Roboto Medium"/>
              </a:rPr>
              <a:t>[à préciser</a:t>
            </a:r>
            <a:r>
              <a:rPr lang="fr-FR" sz="1900">
                <a:solidFill>
                  <a:srgbClr val="173460"/>
                </a:solidFill>
                <a:latin typeface="Roboto Medium"/>
                <a:ea typeface="Roboto Medium"/>
                <a:cs typeface="Roboto Medium"/>
                <a:sym typeface="Roboto Medium"/>
              </a:rPr>
              <a:t>] sont les suivants :</a:t>
            </a:r>
            <a:endParaRPr>
              <a:solidFill>
                <a:srgbClr val="173460"/>
              </a:solidFill>
              <a:latin typeface="Roboto Medium"/>
              <a:ea typeface="Roboto Medium"/>
              <a:cs typeface="Roboto Medium"/>
              <a:sym typeface="Roboto Medium"/>
            </a:endParaRPr>
          </a:p>
        </p:txBody>
      </p:sp>
      <p:graphicFrame>
        <p:nvGraphicFramePr>
          <p:cNvPr id="195" name="Google Shape;195;g388d79f7c69_0_207"/>
          <p:cNvGraphicFramePr/>
          <p:nvPr/>
        </p:nvGraphicFramePr>
        <p:xfrm>
          <a:off x="2643913" y="2349025"/>
          <a:ext cx="3000000" cy="3000000"/>
        </p:xfrm>
        <a:graphic>
          <a:graphicData uri="http://schemas.openxmlformats.org/drawingml/2006/table">
            <a:tbl>
              <a:tblPr bandRow="1">
                <a:noFill/>
                <a:tableStyleId>{88E693EA-AB68-4320-BDEF-344A9DAD39FF}</a:tableStyleId>
              </a:tblPr>
              <a:tblGrid>
                <a:gridCol w="1452675"/>
                <a:gridCol w="5944750"/>
              </a:tblGrid>
              <a:tr h="525025">
                <a:tc>
                  <a:txBody>
                    <a:bodyPr/>
                    <a:lstStyle/>
                    <a:p>
                      <a:pPr indent="0" lvl="0" marL="0" marR="90170" rtl="0" algn="just">
                        <a:spcBef>
                          <a:spcPts val="1200"/>
                        </a:spcBef>
                        <a:spcAft>
                          <a:spcPts val="1200"/>
                        </a:spcAft>
                        <a:buNone/>
                      </a:pPr>
                      <a:r>
                        <a:rPr b="1" lang="fr-FR" sz="1200">
                          <a:solidFill>
                            <a:srgbClr val="173460"/>
                          </a:solidFill>
                          <a:latin typeface="Roboto Medium"/>
                          <a:ea typeface="Roboto Medium"/>
                          <a:cs typeface="Roboto Medium"/>
                          <a:sym typeface="Roboto Medium"/>
                        </a:rPr>
                        <a:t>Lundi</a:t>
                      </a:r>
                      <a:endParaRPr b="1" sz="1200">
                        <a:solidFill>
                          <a:srgbClr val="173460"/>
                        </a:solidFill>
                        <a:latin typeface="Roboto Medium"/>
                        <a:ea typeface="Roboto Medium"/>
                        <a:cs typeface="Roboto Medium"/>
                        <a:sym typeface="Roboto Medium"/>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marR="90170" rtl="0" algn="just">
                        <a:spcBef>
                          <a:spcPts val="1200"/>
                        </a:spcBef>
                        <a:spcAft>
                          <a:spcPts val="1200"/>
                        </a:spcAft>
                        <a:buNone/>
                      </a:pPr>
                      <a:r>
                        <a:rPr lang="fr-FR" sz="1200">
                          <a:solidFill>
                            <a:srgbClr val="173460"/>
                          </a:solidFill>
                          <a:highlight>
                            <a:srgbClr val="FFFF00"/>
                          </a:highlight>
                          <a:latin typeface="Roboto Medium"/>
                          <a:ea typeface="Roboto Medium"/>
                          <a:cs typeface="Roboto Medium"/>
                          <a:sym typeface="Roboto Medium"/>
                        </a:rPr>
                        <a:t>[à préciser]</a:t>
                      </a:r>
                      <a:endParaRPr sz="1200" u="sng">
                        <a:solidFill>
                          <a:srgbClr val="173460"/>
                        </a:solidFill>
                        <a:latin typeface="Roboto Medium"/>
                        <a:ea typeface="Roboto Medium"/>
                        <a:cs typeface="Roboto Medium"/>
                        <a:sym typeface="Roboto Medium"/>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525025">
                <a:tc>
                  <a:txBody>
                    <a:bodyPr/>
                    <a:lstStyle/>
                    <a:p>
                      <a:pPr indent="0" lvl="0" marL="0" marR="90170" rtl="0" algn="just">
                        <a:spcBef>
                          <a:spcPts val="1200"/>
                        </a:spcBef>
                        <a:spcAft>
                          <a:spcPts val="1200"/>
                        </a:spcAft>
                        <a:buNone/>
                      </a:pPr>
                      <a:r>
                        <a:rPr b="1" lang="fr-FR" sz="1200">
                          <a:solidFill>
                            <a:srgbClr val="173460"/>
                          </a:solidFill>
                          <a:latin typeface="Roboto Medium"/>
                          <a:ea typeface="Roboto Medium"/>
                          <a:cs typeface="Roboto Medium"/>
                          <a:sym typeface="Roboto Medium"/>
                        </a:rPr>
                        <a:t>Mardi</a:t>
                      </a:r>
                      <a:endParaRPr b="1" sz="1200">
                        <a:solidFill>
                          <a:srgbClr val="173460"/>
                        </a:solidFill>
                        <a:latin typeface="Roboto Medium"/>
                        <a:ea typeface="Roboto Medium"/>
                        <a:cs typeface="Roboto Medium"/>
                        <a:sym typeface="Roboto Medium"/>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marR="90170" rtl="0" algn="just">
                        <a:spcBef>
                          <a:spcPts val="1200"/>
                        </a:spcBef>
                        <a:spcAft>
                          <a:spcPts val="1200"/>
                        </a:spcAft>
                        <a:buNone/>
                      </a:pPr>
                      <a:r>
                        <a:rPr lang="fr-FR" sz="1200">
                          <a:solidFill>
                            <a:srgbClr val="173460"/>
                          </a:solidFill>
                          <a:highlight>
                            <a:srgbClr val="FFFF00"/>
                          </a:highlight>
                          <a:latin typeface="Roboto Medium"/>
                          <a:ea typeface="Roboto Medium"/>
                          <a:cs typeface="Roboto Medium"/>
                          <a:sym typeface="Roboto Medium"/>
                        </a:rPr>
                        <a:t>[à préciser]</a:t>
                      </a:r>
                      <a:endParaRPr sz="1200" u="sng">
                        <a:solidFill>
                          <a:srgbClr val="173460"/>
                        </a:solidFill>
                        <a:latin typeface="Roboto Medium"/>
                        <a:ea typeface="Roboto Medium"/>
                        <a:cs typeface="Roboto Medium"/>
                        <a:sym typeface="Roboto Medium"/>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525025">
                <a:tc>
                  <a:txBody>
                    <a:bodyPr/>
                    <a:lstStyle/>
                    <a:p>
                      <a:pPr indent="0" lvl="0" marL="0" marR="90170" rtl="0" algn="just">
                        <a:spcBef>
                          <a:spcPts val="1200"/>
                        </a:spcBef>
                        <a:spcAft>
                          <a:spcPts val="1200"/>
                        </a:spcAft>
                        <a:buNone/>
                      </a:pPr>
                      <a:r>
                        <a:rPr b="1" lang="fr-FR" sz="1200">
                          <a:solidFill>
                            <a:srgbClr val="173460"/>
                          </a:solidFill>
                          <a:latin typeface="Roboto Medium"/>
                          <a:ea typeface="Roboto Medium"/>
                          <a:cs typeface="Roboto Medium"/>
                          <a:sym typeface="Roboto Medium"/>
                        </a:rPr>
                        <a:t>Mercredi</a:t>
                      </a:r>
                      <a:endParaRPr b="1" sz="1200">
                        <a:solidFill>
                          <a:srgbClr val="173460"/>
                        </a:solidFill>
                        <a:latin typeface="Roboto Medium"/>
                        <a:ea typeface="Roboto Medium"/>
                        <a:cs typeface="Roboto Medium"/>
                        <a:sym typeface="Roboto Medium"/>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marR="90170" rtl="0" algn="just">
                        <a:spcBef>
                          <a:spcPts val="1200"/>
                        </a:spcBef>
                        <a:spcAft>
                          <a:spcPts val="1200"/>
                        </a:spcAft>
                        <a:buNone/>
                      </a:pPr>
                      <a:r>
                        <a:rPr lang="fr-FR" sz="1200">
                          <a:solidFill>
                            <a:srgbClr val="173460"/>
                          </a:solidFill>
                          <a:highlight>
                            <a:srgbClr val="FFFF00"/>
                          </a:highlight>
                          <a:latin typeface="Roboto Medium"/>
                          <a:ea typeface="Roboto Medium"/>
                          <a:cs typeface="Roboto Medium"/>
                          <a:sym typeface="Roboto Medium"/>
                        </a:rPr>
                        <a:t>[à préciser]</a:t>
                      </a:r>
                      <a:endParaRPr sz="1200" u="sng">
                        <a:solidFill>
                          <a:srgbClr val="173460"/>
                        </a:solidFill>
                        <a:latin typeface="Roboto Medium"/>
                        <a:ea typeface="Roboto Medium"/>
                        <a:cs typeface="Roboto Medium"/>
                        <a:sym typeface="Roboto Medium"/>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525025">
                <a:tc>
                  <a:txBody>
                    <a:bodyPr/>
                    <a:lstStyle/>
                    <a:p>
                      <a:pPr indent="0" lvl="0" marL="0" marR="90170" rtl="0" algn="just">
                        <a:spcBef>
                          <a:spcPts val="1200"/>
                        </a:spcBef>
                        <a:spcAft>
                          <a:spcPts val="1200"/>
                        </a:spcAft>
                        <a:buNone/>
                      </a:pPr>
                      <a:r>
                        <a:rPr b="1" lang="fr-FR" sz="1200">
                          <a:solidFill>
                            <a:srgbClr val="173460"/>
                          </a:solidFill>
                          <a:latin typeface="Roboto Medium"/>
                          <a:ea typeface="Roboto Medium"/>
                          <a:cs typeface="Roboto Medium"/>
                          <a:sym typeface="Roboto Medium"/>
                        </a:rPr>
                        <a:t>Jeudi</a:t>
                      </a:r>
                      <a:endParaRPr b="1" sz="1200">
                        <a:solidFill>
                          <a:srgbClr val="173460"/>
                        </a:solidFill>
                        <a:latin typeface="Roboto Medium"/>
                        <a:ea typeface="Roboto Medium"/>
                        <a:cs typeface="Roboto Medium"/>
                        <a:sym typeface="Roboto Medium"/>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marR="90170" rtl="0" algn="just">
                        <a:spcBef>
                          <a:spcPts val="1200"/>
                        </a:spcBef>
                        <a:spcAft>
                          <a:spcPts val="1200"/>
                        </a:spcAft>
                        <a:buNone/>
                      </a:pPr>
                      <a:r>
                        <a:rPr lang="fr-FR" sz="1200">
                          <a:solidFill>
                            <a:srgbClr val="173460"/>
                          </a:solidFill>
                          <a:highlight>
                            <a:srgbClr val="FFFF00"/>
                          </a:highlight>
                          <a:latin typeface="Roboto Medium"/>
                          <a:ea typeface="Roboto Medium"/>
                          <a:cs typeface="Roboto Medium"/>
                          <a:sym typeface="Roboto Medium"/>
                        </a:rPr>
                        <a:t>[à préciser]</a:t>
                      </a:r>
                      <a:endParaRPr sz="1200" u="sng">
                        <a:solidFill>
                          <a:srgbClr val="173460"/>
                        </a:solidFill>
                        <a:latin typeface="Roboto Medium"/>
                        <a:ea typeface="Roboto Medium"/>
                        <a:cs typeface="Roboto Medium"/>
                        <a:sym typeface="Roboto Medium"/>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525025">
                <a:tc>
                  <a:txBody>
                    <a:bodyPr/>
                    <a:lstStyle/>
                    <a:p>
                      <a:pPr indent="0" lvl="0" marL="0" marR="90170" rtl="0" algn="just">
                        <a:spcBef>
                          <a:spcPts val="1200"/>
                        </a:spcBef>
                        <a:spcAft>
                          <a:spcPts val="1200"/>
                        </a:spcAft>
                        <a:buNone/>
                      </a:pPr>
                      <a:r>
                        <a:rPr b="1" lang="fr-FR" sz="1200">
                          <a:solidFill>
                            <a:srgbClr val="173460"/>
                          </a:solidFill>
                          <a:latin typeface="Roboto Medium"/>
                          <a:ea typeface="Roboto Medium"/>
                          <a:cs typeface="Roboto Medium"/>
                          <a:sym typeface="Roboto Medium"/>
                        </a:rPr>
                        <a:t>Vendredi</a:t>
                      </a:r>
                      <a:endParaRPr b="1" sz="1200">
                        <a:solidFill>
                          <a:srgbClr val="173460"/>
                        </a:solidFill>
                        <a:latin typeface="Roboto Medium"/>
                        <a:ea typeface="Roboto Medium"/>
                        <a:cs typeface="Roboto Medium"/>
                        <a:sym typeface="Roboto Medium"/>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marR="90170" rtl="0" algn="just">
                        <a:spcBef>
                          <a:spcPts val="1200"/>
                        </a:spcBef>
                        <a:spcAft>
                          <a:spcPts val="1200"/>
                        </a:spcAft>
                        <a:buNone/>
                      </a:pPr>
                      <a:r>
                        <a:rPr lang="fr-FR" sz="1200">
                          <a:solidFill>
                            <a:srgbClr val="173460"/>
                          </a:solidFill>
                          <a:highlight>
                            <a:srgbClr val="FFFF00"/>
                          </a:highlight>
                          <a:latin typeface="Roboto Medium"/>
                          <a:ea typeface="Roboto Medium"/>
                          <a:cs typeface="Roboto Medium"/>
                          <a:sym typeface="Roboto Medium"/>
                        </a:rPr>
                        <a:t>[à préciser]</a:t>
                      </a:r>
                      <a:endParaRPr sz="1200" u="sng">
                        <a:solidFill>
                          <a:srgbClr val="173460"/>
                        </a:solidFill>
                        <a:latin typeface="Roboto Medium"/>
                        <a:ea typeface="Roboto Medium"/>
                        <a:cs typeface="Roboto Medium"/>
                        <a:sym typeface="Roboto Medium"/>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525025">
                <a:tc>
                  <a:txBody>
                    <a:bodyPr/>
                    <a:lstStyle/>
                    <a:p>
                      <a:pPr indent="0" lvl="0" marL="0" marR="90170" rtl="0" algn="just">
                        <a:spcBef>
                          <a:spcPts val="1200"/>
                        </a:spcBef>
                        <a:spcAft>
                          <a:spcPts val="1200"/>
                        </a:spcAft>
                        <a:buNone/>
                      </a:pPr>
                      <a:r>
                        <a:rPr b="1" lang="fr-FR" sz="1200">
                          <a:solidFill>
                            <a:srgbClr val="173460"/>
                          </a:solidFill>
                          <a:latin typeface="Roboto Medium"/>
                          <a:ea typeface="Roboto Medium"/>
                          <a:cs typeface="Roboto Medium"/>
                          <a:sym typeface="Roboto Medium"/>
                        </a:rPr>
                        <a:t>Samedi</a:t>
                      </a:r>
                      <a:endParaRPr b="1" sz="1200">
                        <a:solidFill>
                          <a:srgbClr val="173460"/>
                        </a:solidFill>
                        <a:latin typeface="Roboto Medium"/>
                        <a:ea typeface="Roboto Medium"/>
                        <a:cs typeface="Roboto Medium"/>
                        <a:sym typeface="Roboto Medium"/>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marR="90170" rtl="0" algn="just">
                        <a:spcBef>
                          <a:spcPts val="1200"/>
                        </a:spcBef>
                        <a:spcAft>
                          <a:spcPts val="1200"/>
                        </a:spcAft>
                        <a:buNone/>
                      </a:pPr>
                      <a:r>
                        <a:rPr lang="fr-FR" sz="1200">
                          <a:solidFill>
                            <a:srgbClr val="173460"/>
                          </a:solidFill>
                          <a:highlight>
                            <a:srgbClr val="FFFF00"/>
                          </a:highlight>
                          <a:latin typeface="Roboto Medium"/>
                          <a:ea typeface="Roboto Medium"/>
                          <a:cs typeface="Roboto Medium"/>
                          <a:sym typeface="Roboto Medium"/>
                        </a:rPr>
                        <a:t>[à préciser]</a:t>
                      </a:r>
                      <a:endParaRPr sz="1200" u="sng">
                        <a:solidFill>
                          <a:srgbClr val="173460"/>
                        </a:solidFill>
                        <a:latin typeface="Roboto Medium"/>
                        <a:ea typeface="Roboto Medium"/>
                        <a:cs typeface="Roboto Medium"/>
                        <a:sym typeface="Roboto Medium"/>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525025">
                <a:tc>
                  <a:txBody>
                    <a:bodyPr/>
                    <a:lstStyle/>
                    <a:p>
                      <a:pPr indent="0" lvl="0" marL="0" marR="90170" rtl="0" algn="just">
                        <a:spcBef>
                          <a:spcPts val="1200"/>
                        </a:spcBef>
                        <a:spcAft>
                          <a:spcPts val="1200"/>
                        </a:spcAft>
                        <a:buNone/>
                      </a:pPr>
                      <a:r>
                        <a:rPr b="1" lang="fr-FR" sz="1200">
                          <a:solidFill>
                            <a:srgbClr val="173460"/>
                          </a:solidFill>
                          <a:latin typeface="Roboto Medium"/>
                          <a:ea typeface="Roboto Medium"/>
                          <a:cs typeface="Roboto Medium"/>
                          <a:sym typeface="Roboto Medium"/>
                        </a:rPr>
                        <a:t>Dimanche</a:t>
                      </a:r>
                      <a:endParaRPr b="1" sz="1200">
                        <a:solidFill>
                          <a:srgbClr val="173460"/>
                        </a:solidFill>
                        <a:latin typeface="Roboto Medium"/>
                        <a:ea typeface="Roboto Medium"/>
                        <a:cs typeface="Roboto Medium"/>
                        <a:sym typeface="Roboto Medium"/>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marR="90170" rtl="0" algn="just">
                        <a:spcBef>
                          <a:spcPts val="1200"/>
                        </a:spcBef>
                        <a:spcAft>
                          <a:spcPts val="1200"/>
                        </a:spcAft>
                        <a:buNone/>
                      </a:pPr>
                      <a:r>
                        <a:rPr lang="fr-FR" sz="1200">
                          <a:solidFill>
                            <a:srgbClr val="173460"/>
                          </a:solidFill>
                          <a:highlight>
                            <a:srgbClr val="FFFF00"/>
                          </a:highlight>
                          <a:latin typeface="Roboto Medium"/>
                          <a:ea typeface="Roboto Medium"/>
                          <a:cs typeface="Roboto Medium"/>
                          <a:sym typeface="Roboto Medium"/>
                        </a:rPr>
                        <a:t>[à préciser]</a:t>
                      </a:r>
                      <a:endParaRPr sz="1200" u="sng">
                        <a:solidFill>
                          <a:srgbClr val="173460"/>
                        </a:solidFill>
                        <a:latin typeface="Roboto Medium"/>
                        <a:ea typeface="Roboto Medium"/>
                        <a:cs typeface="Roboto Medium"/>
                        <a:sym typeface="Roboto Medium"/>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g388d79f7c69_0_244"/>
          <p:cNvPicPr preferRelativeResize="0"/>
          <p:nvPr/>
        </p:nvPicPr>
        <p:blipFill rotWithShape="1">
          <a:blip r:embed="rId3">
            <a:alphaModFix/>
          </a:blip>
          <a:srcRect b="84662" l="0" r="0" t="7376"/>
          <a:stretch/>
        </p:blipFill>
        <p:spPr>
          <a:xfrm rot="10800000">
            <a:off x="-4" y="1"/>
            <a:ext cx="12192004" cy="647105"/>
          </a:xfrm>
          <a:prstGeom prst="rect">
            <a:avLst/>
          </a:prstGeom>
          <a:noFill/>
          <a:ln>
            <a:noFill/>
          </a:ln>
        </p:spPr>
      </p:pic>
      <p:pic>
        <p:nvPicPr>
          <p:cNvPr id="202" name="Google Shape;202;g388d79f7c69_0_244"/>
          <p:cNvPicPr preferRelativeResize="0"/>
          <p:nvPr/>
        </p:nvPicPr>
        <p:blipFill rotWithShape="1">
          <a:blip r:embed="rId3">
            <a:alphaModFix/>
          </a:blip>
          <a:srcRect b="207" l="0" r="0" t="92177"/>
          <a:stretch/>
        </p:blipFill>
        <p:spPr>
          <a:xfrm>
            <a:off x="0" y="6454826"/>
            <a:ext cx="12192004" cy="410207"/>
          </a:xfrm>
          <a:prstGeom prst="rect">
            <a:avLst/>
          </a:prstGeom>
          <a:noFill/>
          <a:ln>
            <a:noFill/>
          </a:ln>
        </p:spPr>
      </p:pic>
      <p:sp>
        <p:nvSpPr>
          <p:cNvPr id="203" name="Google Shape;203;g388d79f7c69_0_244"/>
          <p:cNvSpPr txBox="1"/>
          <p:nvPr/>
        </p:nvSpPr>
        <p:spPr>
          <a:xfrm>
            <a:off x="39865" y="6512879"/>
            <a:ext cx="9723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164364"/>
                </a:solidFill>
                <a:latin typeface="Arial Black"/>
                <a:ea typeface="Arial Black"/>
                <a:cs typeface="Arial Black"/>
                <a:sym typeface="Arial Black"/>
              </a:rPr>
              <a:t>Confidentiel | Direction des Ressources Humaines Franchise France</a:t>
            </a:r>
            <a:endParaRPr b="0" i="0" sz="1400" u="none" cap="none" strike="noStrike">
              <a:solidFill>
                <a:srgbClr val="164364"/>
              </a:solidFill>
              <a:latin typeface="Arial Black"/>
              <a:ea typeface="Arial Black"/>
              <a:cs typeface="Arial Black"/>
              <a:sym typeface="Arial Black"/>
            </a:endParaRPr>
          </a:p>
        </p:txBody>
      </p:sp>
      <p:pic>
        <p:nvPicPr>
          <p:cNvPr id="204" name="Google Shape;204;g388d79f7c69_0_244"/>
          <p:cNvPicPr preferRelativeResize="0"/>
          <p:nvPr/>
        </p:nvPicPr>
        <p:blipFill rotWithShape="1">
          <a:blip r:embed="rId4">
            <a:alphaModFix/>
          </a:blip>
          <a:srcRect b="0" l="0" r="0" t="0"/>
          <a:stretch/>
        </p:blipFill>
        <p:spPr>
          <a:xfrm>
            <a:off x="11368232" y="177373"/>
            <a:ext cx="440207" cy="292360"/>
          </a:xfrm>
          <a:prstGeom prst="rect">
            <a:avLst/>
          </a:prstGeom>
          <a:noFill/>
          <a:ln>
            <a:noFill/>
          </a:ln>
        </p:spPr>
      </p:pic>
      <p:sp>
        <p:nvSpPr>
          <p:cNvPr id="205" name="Google Shape;205;g388d79f7c69_0_244"/>
          <p:cNvSpPr txBox="1"/>
          <p:nvPr>
            <p:ph idx="12" type="sldNum"/>
          </p:nvPr>
        </p:nvSpPr>
        <p:spPr>
          <a:xfrm>
            <a:off x="9398397" y="648296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206" name="Google Shape;206;g388d79f7c69_0_244"/>
          <p:cNvSpPr/>
          <p:nvPr/>
        </p:nvSpPr>
        <p:spPr>
          <a:xfrm>
            <a:off x="242858" y="154225"/>
            <a:ext cx="4307100" cy="4002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b="1" lang="fr-FR" sz="2600" cap="small">
                <a:solidFill>
                  <a:srgbClr val="0E3368"/>
                </a:solidFill>
                <a:latin typeface="Roboto Medium"/>
                <a:ea typeface="Roboto Medium"/>
                <a:cs typeface="Roboto Medium"/>
                <a:sym typeface="Roboto Medium"/>
              </a:rPr>
              <a:t>Votre magasin : Infos utiles</a:t>
            </a:r>
            <a:endParaRPr sz="2000">
              <a:solidFill>
                <a:srgbClr val="164364"/>
              </a:solidFill>
              <a:latin typeface="Arial Black"/>
              <a:ea typeface="Arial Black"/>
              <a:cs typeface="Arial Black"/>
              <a:sym typeface="Arial Black"/>
            </a:endParaRPr>
          </a:p>
          <a:p>
            <a:pPr indent="0" lvl="0" marL="0" rtl="0" algn="just">
              <a:spcBef>
                <a:spcPts val="0"/>
              </a:spcBef>
              <a:spcAft>
                <a:spcPts val="0"/>
              </a:spcAft>
              <a:buNone/>
            </a:pPr>
            <a:r>
              <a:t/>
            </a:r>
            <a:endParaRPr b="1" sz="2600" cap="small">
              <a:solidFill>
                <a:srgbClr val="0E3368"/>
              </a:solidFill>
              <a:latin typeface="Roboto Medium"/>
              <a:ea typeface="Roboto Medium"/>
              <a:cs typeface="Roboto Medium"/>
              <a:sym typeface="Roboto Medium"/>
            </a:endParaRPr>
          </a:p>
        </p:txBody>
      </p:sp>
      <p:sp>
        <p:nvSpPr>
          <p:cNvPr id="207" name="Google Shape;207;g388d79f7c69_0_244"/>
          <p:cNvSpPr txBox="1"/>
          <p:nvPr/>
        </p:nvSpPr>
        <p:spPr>
          <a:xfrm>
            <a:off x="367750" y="964100"/>
            <a:ext cx="4307100" cy="523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8" name="Google Shape;208;g388d79f7c69_0_244"/>
          <p:cNvSpPr txBox="1"/>
          <p:nvPr/>
        </p:nvSpPr>
        <p:spPr>
          <a:xfrm>
            <a:off x="242850" y="933200"/>
            <a:ext cx="84534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FR" sz="2600">
                <a:solidFill>
                  <a:srgbClr val="51ACB8"/>
                </a:solidFill>
                <a:latin typeface="Satisfy"/>
                <a:ea typeface="Satisfy"/>
                <a:cs typeface="Satisfy"/>
                <a:sym typeface="Satisfy"/>
              </a:rPr>
              <a:t>Le plan du magasin</a:t>
            </a:r>
            <a:endParaRPr b="1" sz="2600" cap="small">
              <a:solidFill>
                <a:srgbClr val="51ACB8"/>
              </a:solidFill>
              <a:latin typeface="Satisfy"/>
              <a:ea typeface="Satisfy"/>
              <a:cs typeface="Satisfy"/>
              <a:sym typeface="Satisfy"/>
            </a:endParaRPr>
          </a:p>
          <a:p>
            <a:pPr indent="0" lvl="0" marL="0" rtl="0" algn="l">
              <a:spcBef>
                <a:spcPts val="0"/>
              </a:spcBef>
              <a:spcAft>
                <a:spcPts val="0"/>
              </a:spcAft>
              <a:buNone/>
            </a:pPr>
            <a:r>
              <a:t/>
            </a:r>
            <a:endParaRPr b="1" sz="2600">
              <a:solidFill>
                <a:srgbClr val="51ACB8"/>
              </a:solidFill>
              <a:latin typeface="Satisfy"/>
              <a:ea typeface="Satisfy"/>
              <a:cs typeface="Satisfy"/>
              <a:sym typeface="Satisfy"/>
            </a:endParaRPr>
          </a:p>
        </p:txBody>
      </p:sp>
      <p:sp>
        <p:nvSpPr>
          <p:cNvPr id="209" name="Google Shape;209;g388d79f7c69_0_244"/>
          <p:cNvSpPr txBox="1"/>
          <p:nvPr/>
        </p:nvSpPr>
        <p:spPr>
          <a:xfrm>
            <a:off x="7366300" y="12409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rgbClr val="3E87A7"/>
              </a:solidFill>
              <a:latin typeface="Roboto Medium"/>
              <a:ea typeface="Roboto Medium"/>
              <a:cs typeface="Roboto Medium"/>
              <a:sym typeface="Roboto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388d79f7c69_0_259"/>
          <p:cNvSpPr txBox="1"/>
          <p:nvPr>
            <p:ph idx="12" type="sldNum"/>
          </p:nvPr>
        </p:nvSpPr>
        <p:spPr>
          <a:xfrm>
            <a:off x="9398397" y="648296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pic>
        <p:nvPicPr>
          <p:cNvPr id="216" name="Google Shape;216;g388d79f7c69_0_259"/>
          <p:cNvPicPr preferRelativeResize="0"/>
          <p:nvPr/>
        </p:nvPicPr>
        <p:blipFill rotWithShape="1">
          <a:blip r:embed="rId3">
            <a:alphaModFix/>
          </a:blip>
          <a:srcRect b="8527" l="0" r="0" t="7375"/>
          <a:stretch/>
        </p:blipFill>
        <p:spPr>
          <a:xfrm>
            <a:off x="-4" y="6"/>
            <a:ext cx="12192004" cy="6857994"/>
          </a:xfrm>
          <a:prstGeom prst="rect">
            <a:avLst/>
          </a:prstGeom>
          <a:noFill/>
          <a:ln>
            <a:noFill/>
          </a:ln>
        </p:spPr>
      </p:pic>
      <p:sp>
        <p:nvSpPr>
          <p:cNvPr id="217" name="Google Shape;217;g388d79f7c69_0_259"/>
          <p:cNvSpPr/>
          <p:nvPr/>
        </p:nvSpPr>
        <p:spPr>
          <a:xfrm>
            <a:off x="2408100" y="420575"/>
            <a:ext cx="9279600" cy="6034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8" name="Google Shape;218;g388d79f7c69_0_259"/>
          <p:cNvSpPr txBox="1"/>
          <p:nvPr>
            <p:ph idx="12" type="sldNum"/>
          </p:nvPr>
        </p:nvSpPr>
        <p:spPr>
          <a:xfrm>
            <a:off x="9398397" y="648296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pic>
        <p:nvPicPr>
          <p:cNvPr id="219" name="Google Shape;219;g388d79f7c69_0_259"/>
          <p:cNvPicPr preferRelativeResize="0"/>
          <p:nvPr/>
        </p:nvPicPr>
        <p:blipFill rotWithShape="1">
          <a:blip r:embed="rId3">
            <a:alphaModFix/>
          </a:blip>
          <a:srcRect b="207" l="0" r="0" t="92177"/>
          <a:stretch/>
        </p:blipFill>
        <p:spPr>
          <a:xfrm>
            <a:off x="0" y="6454826"/>
            <a:ext cx="12192004" cy="410207"/>
          </a:xfrm>
          <a:prstGeom prst="rect">
            <a:avLst/>
          </a:prstGeom>
          <a:noFill/>
          <a:ln>
            <a:noFill/>
          </a:ln>
        </p:spPr>
      </p:pic>
      <p:sp>
        <p:nvSpPr>
          <p:cNvPr id="220" name="Google Shape;220;g388d79f7c69_0_259"/>
          <p:cNvSpPr txBox="1"/>
          <p:nvPr/>
        </p:nvSpPr>
        <p:spPr>
          <a:xfrm>
            <a:off x="39865" y="6512879"/>
            <a:ext cx="9723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164364"/>
                </a:solidFill>
                <a:latin typeface="Arial Black"/>
                <a:ea typeface="Arial Black"/>
                <a:cs typeface="Arial Black"/>
                <a:sym typeface="Arial Black"/>
              </a:rPr>
              <a:t>Confidentiel | Direction des Ressources Humaines Franchise France</a:t>
            </a:r>
            <a:endParaRPr b="0" i="0" sz="1400" u="none" cap="none" strike="noStrike">
              <a:solidFill>
                <a:srgbClr val="164364"/>
              </a:solidFill>
              <a:latin typeface="Arial Black"/>
              <a:ea typeface="Arial Black"/>
              <a:cs typeface="Arial Black"/>
              <a:sym typeface="Arial Black"/>
            </a:endParaRPr>
          </a:p>
        </p:txBody>
      </p:sp>
      <p:sp>
        <p:nvSpPr>
          <p:cNvPr id="221" name="Google Shape;221;g388d79f7c69_0_259"/>
          <p:cNvSpPr txBox="1"/>
          <p:nvPr>
            <p:ph idx="12" type="sldNum"/>
          </p:nvPr>
        </p:nvSpPr>
        <p:spPr>
          <a:xfrm>
            <a:off x="9398397" y="648296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222" name="Google Shape;222;g388d79f7c69_0_259"/>
          <p:cNvSpPr txBox="1"/>
          <p:nvPr/>
        </p:nvSpPr>
        <p:spPr>
          <a:xfrm>
            <a:off x="373100" y="1499125"/>
            <a:ext cx="1831500" cy="36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25000">
                <a:solidFill>
                  <a:schemeClr val="lt1"/>
                </a:solidFill>
              </a:rPr>
              <a:t>3</a:t>
            </a:r>
            <a:endParaRPr sz="25000">
              <a:solidFill>
                <a:schemeClr val="lt1"/>
              </a:solidFill>
            </a:endParaRPr>
          </a:p>
        </p:txBody>
      </p:sp>
      <p:sp>
        <p:nvSpPr>
          <p:cNvPr id="223" name="Google Shape;223;g388d79f7c69_0_259"/>
          <p:cNvSpPr txBox="1"/>
          <p:nvPr/>
        </p:nvSpPr>
        <p:spPr>
          <a:xfrm>
            <a:off x="2204600" y="2435225"/>
            <a:ext cx="7193700" cy="2340300"/>
          </a:xfrm>
          <a:prstGeom prst="rect">
            <a:avLst/>
          </a:prstGeom>
          <a:noFill/>
          <a:ln>
            <a:noFill/>
          </a:ln>
        </p:spPr>
        <p:txBody>
          <a:bodyPr anchorCtr="0" anchor="t" bIns="91425" lIns="91425" spcFirstLastPara="1" rIns="91425" wrap="square" tIns="91425">
            <a:noAutofit/>
          </a:bodyPr>
          <a:lstStyle/>
          <a:p>
            <a:pPr indent="449579" lvl="0" marL="1798320" rtl="0" algn="r">
              <a:spcBef>
                <a:spcPts val="0"/>
              </a:spcBef>
              <a:spcAft>
                <a:spcPts val="0"/>
              </a:spcAft>
              <a:buNone/>
            </a:pPr>
            <a:r>
              <a:rPr b="1" lang="fr-FR" sz="5900" cap="small">
                <a:solidFill>
                  <a:srgbClr val="3E87A7"/>
                </a:solidFill>
                <a:latin typeface="Cambria"/>
                <a:ea typeface="Cambria"/>
                <a:cs typeface="Cambria"/>
                <a:sym typeface="Cambria"/>
              </a:rPr>
              <a:t>Votre magasin :</a:t>
            </a:r>
            <a:endParaRPr b="1" sz="5900" cap="small">
              <a:solidFill>
                <a:srgbClr val="3E87A7"/>
              </a:solidFill>
              <a:latin typeface="Cambria"/>
              <a:ea typeface="Cambria"/>
              <a:cs typeface="Cambria"/>
              <a:sym typeface="Cambria"/>
            </a:endParaRPr>
          </a:p>
          <a:p>
            <a:pPr indent="449579" lvl="0" marL="1798320" rtl="0" algn="r">
              <a:spcBef>
                <a:spcPts val="0"/>
              </a:spcBef>
              <a:spcAft>
                <a:spcPts val="0"/>
              </a:spcAft>
              <a:buNone/>
            </a:pPr>
            <a:r>
              <a:rPr b="1" lang="fr-FR" sz="5900" cap="small">
                <a:solidFill>
                  <a:srgbClr val="3E87A7"/>
                </a:solidFill>
                <a:latin typeface="Cambria"/>
                <a:ea typeface="Cambria"/>
                <a:cs typeface="Cambria"/>
                <a:sym typeface="Cambria"/>
              </a:rPr>
              <a:t>la sécurité</a:t>
            </a:r>
            <a:endParaRPr b="1" sz="5900" cap="small">
              <a:solidFill>
                <a:srgbClr val="3E87A7"/>
              </a:solidFill>
              <a:latin typeface="Cambria"/>
              <a:ea typeface="Cambria"/>
              <a:cs typeface="Cambria"/>
              <a:sym typeface="Cambria"/>
            </a:endParaRPr>
          </a:p>
          <a:p>
            <a:pPr indent="0" lvl="0" marL="2160270" rtl="0" algn="l">
              <a:spcBef>
                <a:spcPts val="0"/>
              </a:spcBef>
              <a:spcAft>
                <a:spcPts val="0"/>
              </a:spcAft>
              <a:buNone/>
            </a:pPr>
            <a:r>
              <a:t/>
            </a:r>
            <a:endParaRPr b="1" sz="5900" cap="small">
              <a:solidFill>
                <a:srgbClr val="3E87A7"/>
              </a:solidFill>
              <a:latin typeface="Cambria"/>
              <a:ea typeface="Cambria"/>
              <a:cs typeface="Cambria"/>
              <a:sym typeface="Cambri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g388d79f7c69_0_272"/>
          <p:cNvPicPr preferRelativeResize="0"/>
          <p:nvPr/>
        </p:nvPicPr>
        <p:blipFill rotWithShape="1">
          <a:blip r:embed="rId3">
            <a:alphaModFix/>
          </a:blip>
          <a:srcRect b="84662" l="0" r="0" t="7376"/>
          <a:stretch/>
        </p:blipFill>
        <p:spPr>
          <a:xfrm rot="10800000">
            <a:off x="-4" y="1"/>
            <a:ext cx="12192004" cy="647105"/>
          </a:xfrm>
          <a:prstGeom prst="rect">
            <a:avLst/>
          </a:prstGeom>
          <a:noFill/>
          <a:ln>
            <a:noFill/>
          </a:ln>
        </p:spPr>
      </p:pic>
      <p:pic>
        <p:nvPicPr>
          <p:cNvPr id="230" name="Google Shape;230;g388d79f7c69_0_272"/>
          <p:cNvPicPr preferRelativeResize="0"/>
          <p:nvPr/>
        </p:nvPicPr>
        <p:blipFill rotWithShape="1">
          <a:blip r:embed="rId3">
            <a:alphaModFix/>
          </a:blip>
          <a:srcRect b="207" l="0" r="0" t="92177"/>
          <a:stretch/>
        </p:blipFill>
        <p:spPr>
          <a:xfrm>
            <a:off x="0" y="6454826"/>
            <a:ext cx="12192004" cy="410207"/>
          </a:xfrm>
          <a:prstGeom prst="rect">
            <a:avLst/>
          </a:prstGeom>
          <a:noFill/>
          <a:ln>
            <a:noFill/>
          </a:ln>
        </p:spPr>
      </p:pic>
      <p:sp>
        <p:nvSpPr>
          <p:cNvPr id="231" name="Google Shape;231;g388d79f7c69_0_272"/>
          <p:cNvSpPr txBox="1"/>
          <p:nvPr/>
        </p:nvSpPr>
        <p:spPr>
          <a:xfrm>
            <a:off x="39865" y="6512879"/>
            <a:ext cx="9723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164364"/>
                </a:solidFill>
                <a:latin typeface="Arial Black"/>
                <a:ea typeface="Arial Black"/>
                <a:cs typeface="Arial Black"/>
                <a:sym typeface="Arial Black"/>
              </a:rPr>
              <a:t>Confidentiel | Direction des Ressources Humaines Franchise France</a:t>
            </a:r>
            <a:endParaRPr b="0" i="0" sz="1400" u="none" cap="none" strike="noStrike">
              <a:solidFill>
                <a:srgbClr val="164364"/>
              </a:solidFill>
              <a:latin typeface="Arial Black"/>
              <a:ea typeface="Arial Black"/>
              <a:cs typeface="Arial Black"/>
              <a:sym typeface="Arial Black"/>
            </a:endParaRPr>
          </a:p>
        </p:txBody>
      </p:sp>
      <p:pic>
        <p:nvPicPr>
          <p:cNvPr id="232" name="Google Shape;232;g388d79f7c69_0_272"/>
          <p:cNvPicPr preferRelativeResize="0"/>
          <p:nvPr/>
        </p:nvPicPr>
        <p:blipFill rotWithShape="1">
          <a:blip r:embed="rId4">
            <a:alphaModFix/>
          </a:blip>
          <a:srcRect b="0" l="0" r="0" t="0"/>
          <a:stretch/>
        </p:blipFill>
        <p:spPr>
          <a:xfrm>
            <a:off x="11368232" y="177373"/>
            <a:ext cx="440207" cy="292360"/>
          </a:xfrm>
          <a:prstGeom prst="rect">
            <a:avLst/>
          </a:prstGeom>
          <a:noFill/>
          <a:ln>
            <a:noFill/>
          </a:ln>
        </p:spPr>
      </p:pic>
      <p:sp>
        <p:nvSpPr>
          <p:cNvPr id="233" name="Google Shape;233;g388d79f7c69_0_272"/>
          <p:cNvSpPr txBox="1"/>
          <p:nvPr>
            <p:ph idx="12" type="sldNum"/>
          </p:nvPr>
        </p:nvSpPr>
        <p:spPr>
          <a:xfrm>
            <a:off x="9398397" y="648296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234" name="Google Shape;234;g388d79f7c69_0_272"/>
          <p:cNvSpPr/>
          <p:nvPr/>
        </p:nvSpPr>
        <p:spPr>
          <a:xfrm>
            <a:off x="242858" y="154225"/>
            <a:ext cx="4307100" cy="4002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b="1" lang="fr-FR" sz="2600" cap="small">
                <a:solidFill>
                  <a:srgbClr val="0E3368"/>
                </a:solidFill>
                <a:latin typeface="Roboto Medium"/>
                <a:ea typeface="Roboto Medium"/>
                <a:cs typeface="Roboto Medium"/>
                <a:sym typeface="Roboto Medium"/>
              </a:rPr>
              <a:t>Votre magasin : La sécurité</a:t>
            </a:r>
            <a:endParaRPr b="1" sz="2600" cap="small">
              <a:solidFill>
                <a:srgbClr val="0E3368"/>
              </a:solidFill>
              <a:latin typeface="Roboto Medium"/>
              <a:ea typeface="Roboto Medium"/>
              <a:cs typeface="Roboto Medium"/>
              <a:sym typeface="Roboto Medium"/>
            </a:endParaRPr>
          </a:p>
        </p:txBody>
      </p:sp>
      <p:sp>
        <p:nvSpPr>
          <p:cNvPr id="235" name="Google Shape;235;g388d79f7c69_0_272"/>
          <p:cNvSpPr txBox="1"/>
          <p:nvPr/>
        </p:nvSpPr>
        <p:spPr>
          <a:xfrm>
            <a:off x="367750" y="964100"/>
            <a:ext cx="4307100" cy="523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6" name="Google Shape;236;g388d79f7c69_0_272"/>
          <p:cNvSpPr txBox="1"/>
          <p:nvPr/>
        </p:nvSpPr>
        <p:spPr>
          <a:xfrm>
            <a:off x="282450" y="647100"/>
            <a:ext cx="33462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FR" sz="2600">
                <a:solidFill>
                  <a:srgbClr val="51ACB8"/>
                </a:solidFill>
                <a:latin typeface="Satisfy"/>
                <a:ea typeface="Satisfy"/>
                <a:cs typeface="Satisfy"/>
                <a:sym typeface="Satisfy"/>
              </a:rPr>
              <a:t>L’accès au magasin</a:t>
            </a:r>
            <a:endParaRPr b="1" sz="2600">
              <a:solidFill>
                <a:srgbClr val="51ACB8"/>
              </a:solidFill>
              <a:latin typeface="Satisfy"/>
              <a:ea typeface="Satisfy"/>
              <a:cs typeface="Satisfy"/>
              <a:sym typeface="Satisfy"/>
            </a:endParaRPr>
          </a:p>
          <a:p>
            <a:pPr indent="0" lvl="0" marL="0" rtl="0" algn="l">
              <a:spcBef>
                <a:spcPts val="0"/>
              </a:spcBef>
              <a:spcAft>
                <a:spcPts val="0"/>
              </a:spcAft>
              <a:buNone/>
            </a:pPr>
            <a:r>
              <a:t/>
            </a:r>
            <a:endParaRPr b="1" sz="2600">
              <a:solidFill>
                <a:srgbClr val="51ACB8"/>
              </a:solidFill>
              <a:latin typeface="Satisfy"/>
              <a:ea typeface="Satisfy"/>
              <a:cs typeface="Satisfy"/>
              <a:sym typeface="Satisfy"/>
            </a:endParaRPr>
          </a:p>
          <a:p>
            <a:pPr indent="0" lvl="0" marL="0" rtl="0" algn="l">
              <a:spcBef>
                <a:spcPts val="0"/>
              </a:spcBef>
              <a:spcAft>
                <a:spcPts val="0"/>
              </a:spcAft>
              <a:buNone/>
            </a:pPr>
            <a:r>
              <a:t/>
            </a:r>
            <a:endParaRPr b="1" sz="2600">
              <a:solidFill>
                <a:srgbClr val="51ACB8"/>
              </a:solidFill>
              <a:latin typeface="Satisfy"/>
              <a:ea typeface="Satisfy"/>
              <a:cs typeface="Satisfy"/>
              <a:sym typeface="Satisfy"/>
            </a:endParaRPr>
          </a:p>
        </p:txBody>
      </p:sp>
      <p:sp>
        <p:nvSpPr>
          <p:cNvPr id="237" name="Google Shape;237;g388d79f7c69_0_272"/>
          <p:cNvSpPr txBox="1"/>
          <p:nvPr/>
        </p:nvSpPr>
        <p:spPr>
          <a:xfrm>
            <a:off x="367750" y="1641100"/>
            <a:ext cx="5559000" cy="48948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fr-FR" sz="1700">
                <a:solidFill>
                  <a:srgbClr val="173460"/>
                </a:solidFill>
                <a:latin typeface="Roboto"/>
                <a:ea typeface="Roboto"/>
                <a:cs typeface="Roboto"/>
                <a:sym typeface="Roboto"/>
              </a:rPr>
              <a:t>PRINCIPES GÉNÉRAUX :</a:t>
            </a:r>
            <a:endParaRPr b="1" sz="1700">
              <a:solidFill>
                <a:srgbClr val="173460"/>
              </a:solidFill>
              <a:latin typeface="Roboto"/>
              <a:ea typeface="Roboto"/>
              <a:cs typeface="Roboto"/>
              <a:sym typeface="Roboto"/>
            </a:endParaRPr>
          </a:p>
          <a:p>
            <a:pPr indent="0" lvl="0" marL="0" rtl="0" algn="just">
              <a:spcBef>
                <a:spcPts val="0"/>
              </a:spcBef>
              <a:spcAft>
                <a:spcPts val="0"/>
              </a:spcAft>
              <a:buNone/>
            </a:pPr>
            <a:r>
              <a:rPr lang="fr-FR" sz="1700">
                <a:solidFill>
                  <a:srgbClr val="173460"/>
                </a:solidFill>
                <a:latin typeface="Roboto Medium"/>
                <a:ea typeface="Roboto Medium"/>
                <a:cs typeface="Roboto Medium"/>
                <a:sym typeface="Roboto Medium"/>
              </a:rPr>
              <a:t>L'accès doit se faire obligatoirement dans le sens de circulation.</a:t>
            </a:r>
            <a:endParaRPr sz="1700">
              <a:solidFill>
                <a:srgbClr val="173460"/>
              </a:solidFill>
              <a:latin typeface="Roboto Medium"/>
              <a:ea typeface="Roboto Medium"/>
              <a:cs typeface="Roboto Medium"/>
              <a:sym typeface="Roboto Medium"/>
            </a:endParaRPr>
          </a:p>
          <a:p>
            <a:pPr indent="0" lvl="0" marL="0" rtl="0" algn="just">
              <a:spcBef>
                <a:spcPts val="0"/>
              </a:spcBef>
              <a:spcAft>
                <a:spcPts val="0"/>
              </a:spcAft>
              <a:buNone/>
            </a:pPr>
            <a:r>
              <a:rPr lang="fr-FR" sz="1700">
                <a:solidFill>
                  <a:srgbClr val="173460"/>
                </a:solidFill>
                <a:latin typeface="Roboto Medium"/>
                <a:ea typeface="Roboto Medium"/>
                <a:cs typeface="Roboto Medium"/>
                <a:sym typeface="Roboto Medium"/>
              </a:rPr>
              <a:t>La circulation à contre sens de circulation est rigoureusement interdite.</a:t>
            </a:r>
            <a:endParaRPr sz="1700">
              <a:solidFill>
                <a:srgbClr val="173460"/>
              </a:solidFill>
              <a:latin typeface="Roboto Medium"/>
              <a:ea typeface="Roboto Medium"/>
              <a:cs typeface="Roboto Medium"/>
              <a:sym typeface="Roboto Medium"/>
            </a:endParaRPr>
          </a:p>
          <a:p>
            <a:pPr indent="0" lvl="0" marL="0" rtl="0" algn="just">
              <a:spcBef>
                <a:spcPts val="0"/>
              </a:spcBef>
              <a:spcAft>
                <a:spcPts val="0"/>
              </a:spcAft>
              <a:buNone/>
            </a:pPr>
            <a:r>
              <a:rPr lang="fr-FR" sz="1700">
                <a:solidFill>
                  <a:srgbClr val="173460"/>
                </a:solidFill>
                <a:latin typeface="Roboto Medium"/>
                <a:ea typeface="Roboto Medium"/>
                <a:cs typeface="Roboto Medium"/>
                <a:sym typeface="Roboto Medium"/>
              </a:rPr>
              <a:t>L’utilisation du téléphone est interdite lors de la conduite.</a:t>
            </a:r>
            <a:endParaRPr sz="1700">
              <a:solidFill>
                <a:srgbClr val="173460"/>
              </a:solidFill>
              <a:latin typeface="Roboto Medium"/>
              <a:ea typeface="Roboto Medium"/>
              <a:cs typeface="Roboto Medium"/>
              <a:sym typeface="Roboto Medium"/>
            </a:endParaRPr>
          </a:p>
          <a:p>
            <a:pPr indent="0" lvl="0" marL="0" rtl="0" algn="just">
              <a:spcBef>
                <a:spcPts val="0"/>
              </a:spcBef>
              <a:spcAft>
                <a:spcPts val="0"/>
              </a:spcAft>
              <a:buNone/>
            </a:pPr>
            <a:r>
              <a:t/>
            </a:r>
            <a:endParaRPr sz="1700">
              <a:solidFill>
                <a:srgbClr val="173460"/>
              </a:solidFill>
              <a:latin typeface="Roboto Medium"/>
              <a:ea typeface="Roboto Medium"/>
              <a:cs typeface="Roboto Medium"/>
              <a:sym typeface="Roboto Medium"/>
            </a:endParaRPr>
          </a:p>
          <a:p>
            <a:pPr indent="0" lvl="0" marL="0" rtl="0" algn="just">
              <a:spcBef>
                <a:spcPts val="0"/>
              </a:spcBef>
              <a:spcAft>
                <a:spcPts val="0"/>
              </a:spcAft>
              <a:buNone/>
            </a:pPr>
            <a:r>
              <a:rPr b="1" lang="fr-FR" sz="1700">
                <a:solidFill>
                  <a:srgbClr val="173460"/>
                </a:solidFill>
                <a:latin typeface="Roboto"/>
                <a:ea typeface="Roboto"/>
                <a:cs typeface="Roboto"/>
                <a:sym typeface="Roboto"/>
              </a:rPr>
              <a:t>CIRCULATION ROUTIÈRE :</a:t>
            </a:r>
            <a:endParaRPr b="1" sz="1700">
              <a:solidFill>
                <a:srgbClr val="173460"/>
              </a:solidFill>
              <a:latin typeface="Roboto"/>
              <a:ea typeface="Roboto"/>
              <a:cs typeface="Roboto"/>
              <a:sym typeface="Roboto"/>
            </a:endParaRPr>
          </a:p>
          <a:p>
            <a:pPr indent="0" lvl="0" marL="0" rtl="0" algn="just">
              <a:spcBef>
                <a:spcPts val="0"/>
              </a:spcBef>
              <a:spcAft>
                <a:spcPts val="0"/>
              </a:spcAft>
              <a:buNone/>
            </a:pPr>
            <a:r>
              <a:rPr lang="fr-FR" sz="1700">
                <a:solidFill>
                  <a:srgbClr val="173460"/>
                </a:solidFill>
                <a:latin typeface="Roboto Medium"/>
                <a:ea typeface="Roboto Medium"/>
                <a:cs typeface="Roboto Medium"/>
                <a:sym typeface="Roboto Medium"/>
              </a:rPr>
              <a:t>Les conducteurs doivent en toutes circonstances respecter :</a:t>
            </a:r>
            <a:endParaRPr sz="1700">
              <a:solidFill>
                <a:srgbClr val="173460"/>
              </a:solidFill>
              <a:latin typeface="Roboto Medium"/>
              <a:ea typeface="Roboto Medium"/>
              <a:cs typeface="Roboto Medium"/>
              <a:sym typeface="Roboto Medium"/>
            </a:endParaRPr>
          </a:p>
          <a:p>
            <a:pPr indent="-298450" lvl="0" marL="457200" rtl="0" algn="just">
              <a:spcBef>
                <a:spcPts val="0"/>
              </a:spcBef>
              <a:spcAft>
                <a:spcPts val="0"/>
              </a:spcAft>
              <a:buClr>
                <a:srgbClr val="173460"/>
              </a:buClr>
              <a:buSzPts val="1100"/>
              <a:buFont typeface="Roboto Medium"/>
              <a:buChar char="●"/>
            </a:pPr>
            <a:r>
              <a:rPr lang="fr-FR" sz="1700">
                <a:solidFill>
                  <a:srgbClr val="173460"/>
                </a:solidFill>
                <a:latin typeface="Roboto Medium"/>
                <a:ea typeface="Roboto Medium"/>
                <a:cs typeface="Roboto Medium"/>
                <a:sym typeface="Roboto Medium"/>
              </a:rPr>
              <a:t>les prescriptions de circulation du Code de la route,</a:t>
            </a:r>
            <a:endParaRPr sz="1700">
              <a:solidFill>
                <a:srgbClr val="173460"/>
              </a:solidFill>
              <a:latin typeface="Roboto Medium"/>
              <a:ea typeface="Roboto Medium"/>
              <a:cs typeface="Roboto Medium"/>
              <a:sym typeface="Roboto Medium"/>
            </a:endParaRPr>
          </a:p>
          <a:p>
            <a:pPr indent="-298450" lvl="0" marL="457200" rtl="0" algn="just">
              <a:spcBef>
                <a:spcPts val="0"/>
              </a:spcBef>
              <a:spcAft>
                <a:spcPts val="0"/>
              </a:spcAft>
              <a:buClr>
                <a:srgbClr val="173460"/>
              </a:buClr>
              <a:buSzPts val="1100"/>
              <a:buFont typeface="Roboto Medium"/>
              <a:buChar char="●"/>
            </a:pPr>
            <a:r>
              <a:rPr lang="fr-FR" sz="1700">
                <a:solidFill>
                  <a:srgbClr val="173460"/>
                </a:solidFill>
                <a:latin typeface="Roboto Medium"/>
                <a:ea typeface="Roboto Medium"/>
                <a:cs typeface="Roboto Medium"/>
                <a:sym typeface="Roboto Medium"/>
              </a:rPr>
              <a:t>les prescriptions imposées par la signalisation, notamment les limitations de vitesse, les priorités, les interdictions de dépassement, les signaux d'arrêt, …</a:t>
            </a:r>
            <a:endParaRPr sz="1700">
              <a:solidFill>
                <a:srgbClr val="173460"/>
              </a:solidFill>
              <a:latin typeface="Roboto Medium"/>
              <a:ea typeface="Roboto Medium"/>
              <a:cs typeface="Roboto Medium"/>
              <a:sym typeface="Roboto Medium"/>
            </a:endParaRPr>
          </a:p>
          <a:p>
            <a:pPr indent="-298450" lvl="0" marL="457200" rtl="0" algn="just">
              <a:spcBef>
                <a:spcPts val="0"/>
              </a:spcBef>
              <a:spcAft>
                <a:spcPts val="0"/>
              </a:spcAft>
              <a:buClr>
                <a:srgbClr val="173460"/>
              </a:buClr>
              <a:buSzPts val="1100"/>
              <a:buFont typeface="Roboto Medium"/>
              <a:buChar char="●"/>
            </a:pPr>
            <a:r>
              <a:rPr lang="fr-FR" sz="1700">
                <a:solidFill>
                  <a:srgbClr val="173460"/>
                </a:solidFill>
                <a:latin typeface="Roboto Medium"/>
                <a:ea typeface="Roboto Medium"/>
                <a:cs typeface="Roboto Medium"/>
                <a:sym typeface="Roboto Medium"/>
              </a:rPr>
              <a:t>les indications données par la Direction.</a:t>
            </a:r>
            <a:endParaRPr sz="1700">
              <a:solidFill>
                <a:srgbClr val="173460"/>
              </a:solidFill>
              <a:latin typeface="Roboto Medium"/>
              <a:ea typeface="Roboto Medium"/>
              <a:cs typeface="Roboto Medium"/>
              <a:sym typeface="Roboto Medium"/>
            </a:endParaRPr>
          </a:p>
        </p:txBody>
      </p:sp>
      <p:sp>
        <p:nvSpPr>
          <p:cNvPr id="238" name="Google Shape;238;g388d79f7c69_0_272"/>
          <p:cNvSpPr txBox="1"/>
          <p:nvPr/>
        </p:nvSpPr>
        <p:spPr>
          <a:xfrm>
            <a:off x="3275700" y="1108938"/>
            <a:ext cx="5640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1600">
                <a:solidFill>
                  <a:srgbClr val="D99594"/>
                </a:solidFill>
                <a:latin typeface="Prompt"/>
                <a:ea typeface="Prompt"/>
                <a:cs typeface="Prompt"/>
                <a:sym typeface="Prompt"/>
              </a:rPr>
              <a:t>❝</a:t>
            </a:r>
            <a:r>
              <a:rPr b="1" lang="fr-FR" sz="1600">
                <a:solidFill>
                  <a:srgbClr val="D99594"/>
                </a:solidFill>
                <a:latin typeface="Roboto Medium"/>
                <a:ea typeface="Roboto Medium"/>
                <a:cs typeface="Roboto Medium"/>
                <a:sym typeface="Roboto Medium"/>
              </a:rPr>
              <a:t> </a:t>
            </a:r>
            <a:r>
              <a:rPr b="1" lang="fr-FR" sz="1800">
                <a:solidFill>
                  <a:srgbClr val="D99594"/>
                </a:solidFill>
                <a:latin typeface="Roboto Medium"/>
                <a:ea typeface="Roboto Medium"/>
                <a:cs typeface="Roboto Medium"/>
                <a:sym typeface="Roboto Medium"/>
              </a:rPr>
              <a:t>ACCÈS AU PARKING DU MAGASIN </a:t>
            </a:r>
            <a:r>
              <a:rPr b="1" lang="fr-FR" sz="1600">
                <a:solidFill>
                  <a:srgbClr val="D99594"/>
                </a:solidFill>
                <a:latin typeface="Prompt"/>
                <a:ea typeface="Prompt"/>
                <a:cs typeface="Prompt"/>
                <a:sym typeface="Prompt"/>
              </a:rPr>
              <a:t>❞</a:t>
            </a:r>
            <a:endParaRPr>
              <a:solidFill>
                <a:srgbClr val="D99594"/>
              </a:solidFill>
              <a:latin typeface="Roboto Medium"/>
              <a:ea typeface="Roboto Medium"/>
              <a:cs typeface="Roboto Medium"/>
              <a:sym typeface="Roboto Medium"/>
            </a:endParaRPr>
          </a:p>
        </p:txBody>
      </p:sp>
      <p:sp>
        <p:nvSpPr>
          <p:cNvPr id="239" name="Google Shape;239;g388d79f7c69_0_272"/>
          <p:cNvSpPr txBox="1"/>
          <p:nvPr/>
        </p:nvSpPr>
        <p:spPr>
          <a:xfrm>
            <a:off x="6633250" y="1641100"/>
            <a:ext cx="5325900" cy="4109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fr-FR" sz="1700">
                <a:solidFill>
                  <a:srgbClr val="173460"/>
                </a:solidFill>
                <a:latin typeface="Roboto"/>
                <a:ea typeface="Roboto"/>
                <a:cs typeface="Roboto"/>
                <a:sym typeface="Roboto"/>
              </a:rPr>
              <a:t>STATIONNEMENT DES VÉHICULES :</a:t>
            </a:r>
            <a:endParaRPr b="1" sz="1700">
              <a:solidFill>
                <a:srgbClr val="173460"/>
              </a:solidFill>
              <a:latin typeface="Roboto"/>
              <a:ea typeface="Roboto"/>
              <a:cs typeface="Roboto"/>
              <a:sym typeface="Roboto"/>
            </a:endParaRPr>
          </a:p>
          <a:p>
            <a:pPr indent="0" lvl="0" marL="0" rtl="0" algn="just">
              <a:spcBef>
                <a:spcPts val="0"/>
              </a:spcBef>
              <a:spcAft>
                <a:spcPts val="0"/>
              </a:spcAft>
              <a:buNone/>
            </a:pPr>
            <a:r>
              <a:rPr lang="fr-FR" sz="1700">
                <a:solidFill>
                  <a:srgbClr val="173460"/>
                </a:solidFill>
                <a:latin typeface="Roboto Medium"/>
                <a:ea typeface="Roboto Medium"/>
                <a:cs typeface="Roboto Medium"/>
                <a:sym typeface="Roboto Medium"/>
              </a:rPr>
              <a:t>Les véhicules doivent obligatoirement être garés dans les emplacements réservés.</a:t>
            </a:r>
            <a:endParaRPr sz="1700">
              <a:solidFill>
                <a:srgbClr val="173460"/>
              </a:solidFill>
              <a:latin typeface="Roboto Medium"/>
              <a:ea typeface="Roboto Medium"/>
              <a:cs typeface="Roboto Medium"/>
              <a:sym typeface="Roboto Medium"/>
            </a:endParaRPr>
          </a:p>
          <a:p>
            <a:pPr indent="0" lvl="0" marL="0" rtl="0" algn="just">
              <a:spcBef>
                <a:spcPts val="0"/>
              </a:spcBef>
              <a:spcAft>
                <a:spcPts val="0"/>
              </a:spcAft>
              <a:buNone/>
            </a:pPr>
            <a:r>
              <a:rPr lang="fr-FR" sz="1700">
                <a:solidFill>
                  <a:srgbClr val="173460"/>
                </a:solidFill>
                <a:latin typeface="Roboto Medium"/>
                <a:ea typeface="Roboto Medium"/>
                <a:cs typeface="Roboto Medium"/>
                <a:sym typeface="Roboto Medium"/>
              </a:rPr>
              <a:t>Aucun stationnement ne devrait gêner la circulation ou/et la clientèle.</a:t>
            </a:r>
            <a:endParaRPr sz="1700">
              <a:solidFill>
                <a:srgbClr val="173460"/>
              </a:solidFill>
              <a:latin typeface="Roboto Medium"/>
              <a:ea typeface="Roboto Medium"/>
              <a:cs typeface="Roboto Medium"/>
              <a:sym typeface="Roboto Medium"/>
            </a:endParaRPr>
          </a:p>
          <a:p>
            <a:pPr indent="0" lvl="0" marL="0" rtl="0" algn="just">
              <a:spcBef>
                <a:spcPts val="0"/>
              </a:spcBef>
              <a:spcAft>
                <a:spcPts val="0"/>
              </a:spcAft>
              <a:buNone/>
            </a:pPr>
            <a:r>
              <a:rPr lang="fr-FR" sz="1700">
                <a:solidFill>
                  <a:srgbClr val="173460"/>
                </a:solidFill>
                <a:latin typeface="Roboto Medium"/>
                <a:ea typeface="Roboto Medium"/>
                <a:cs typeface="Roboto Medium"/>
                <a:sym typeface="Roboto Medium"/>
              </a:rPr>
              <a:t>Afin de laisser les places les plus proches à nos clients, se garer à distance de la porte d’entrée du magasin.</a:t>
            </a:r>
            <a:endParaRPr sz="1700">
              <a:solidFill>
                <a:srgbClr val="173460"/>
              </a:solidFill>
              <a:latin typeface="Roboto Medium"/>
              <a:ea typeface="Roboto Medium"/>
              <a:cs typeface="Roboto Medium"/>
              <a:sym typeface="Roboto Medium"/>
            </a:endParaRPr>
          </a:p>
          <a:p>
            <a:pPr indent="0" lvl="0" marL="0" rtl="0" algn="just">
              <a:spcBef>
                <a:spcPts val="0"/>
              </a:spcBef>
              <a:spcAft>
                <a:spcPts val="0"/>
              </a:spcAft>
              <a:buNone/>
            </a:pPr>
            <a:r>
              <a:t/>
            </a:r>
            <a:endParaRPr sz="1700">
              <a:solidFill>
                <a:srgbClr val="173460"/>
              </a:solidFill>
              <a:latin typeface="Roboto Medium"/>
              <a:ea typeface="Roboto Medium"/>
              <a:cs typeface="Roboto Medium"/>
              <a:sym typeface="Roboto Medium"/>
            </a:endParaRPr>
          </a:p>
          <a:p>
            <a:pPr indent="0" lvl="0" marL="0" rtl="0" algn="just">
              <a:spcBef>
                <a:spcPts val="0"/>
              </a:spcBef>
              <a:spcAft>
                <a:spcPts val="0"/>
              </a:spcAft>
              <a:buNone/>
            </a:pPr>
            <a:r>
              <a:rPr b="1" lang="fr-FR" sz="1700">
                <a:solidFill>
                  <a:srgbClr val="173460"/>
                </a:solidFill>
                <a:latin typeface="Roboto"/>
                <a:ea typeface="Roboto"/>
                <a:cs typeface="Roboto"/>
                <a:sym typeface="Roboto"/>
              </a:rPr>
              <a:t>CIRCULATION PIÉTONNE :</a:t>
            </a:r>
            <a:endParaRPr b="1" sz="1700">
              <a:solidFill>
                <a:srgbClr val="173460"/>
              </a:solidFill>
              <a:latin typeface="Roboto"/>
              <a:ea typeface="Roboto"/>
              <a:cs typeface="Roboto"/>
              <a:sym typeface="Roboto"/>
            </a:endParaRPr>
          </a:p>
          <a:p>
            <a:pPr indent="0" lvl="0" marL="0" rtl="0" algn="just">
              <a:spcBef>
                <a:spcPts val="0"/>
              </a:spcBef>
              <a:spcAft>
                <a:spcPts val="0"/>
              </a:spcAft>
              <a:buNone/>
            </a:pPr>
            <a:r>
              <a:rPr lang="fr-FR" sz="1700">
                <a:solidFill>
                  <a:srgbClr val="173460"/>
                </a:solidFill>
                <a:latin typeface="Roboto Medium"/>
                <a:ea typeface="Roboto Medium"/>
                <a:cs typeface="Roboto Medium"/>
                <a:sym typeface="Roboto Medium"/>
              </a:rPr>
              <a:t>Le personnel se doit d'utiliser les voies piétonnes balisées et de ne pas obstruer les emplacements réservés à la circulation à pied.</a:t>
            </a:r>
            <a:endParaRPr sz="1700">
              <a:solidFill>
                <a:srgbClr val="173460"/>
              </a:solidFill>
              <a:latin typeface="Roboto Medium"/>
              <a:ea typeface="Roboto Medium"/>
              <a:cs typeface="Roboto Medium"/>
              <a:sym typeface="Roboto Medium"/>
            </a:endParaRPr>
          </a:p>
          <a:p>
            <a:pPr indent="0" lvl="0" marL="0" rtl="0" algn="just">
              <a:spcBef>
                <a:spcPts val="0"/>
              </a:spcBef>
              <a:spcAft>
                <a:spcPts val="0"/>
              </a:spcAft>
              <a:buNone/>
            </a:pPr>
            <a:r>
              <a:rPr lang="fr-FR" sz="1700">
                <a:solidFill>
                  <a:srgbClr val="173460"/>
                </a:solidFill>
                <a:latin typeface="Roboto Medium"/>
                <a:ea typeface="Roboto Medium"/>
                <a:cs typeface="Roboto Medium"/>
                <a:sym typeface="Roboto Medium"/>
              </a:rPr>
              <a:t>Lors des déplacements dans les escaliers, la main courante devra être tenue.</a:t>
            </a:r>
            <a:endParaRPr sz="1800"/>
          </a:p>
        </p:txBody>
      </p:sp>
      <p:cxnSp>
        <p:nvCxnSpPr>
          <p:cNvPr id="240" name="Google Shape;240;g388d79f7c69_0_272"/>
          <p:cNvCxnSpPr/>
          <p:nvPr/>
        </p:nvCxnSpPr>
        <p:spPr>
          <a:xfrm flipH="1">
            <a:off x="6423425" y="1936125"/>
            <a:ext cx="7500" cy="4105500"/>
          </a:xfrm>
          <a:prstGeom prst="straightConnector1">
            <a:avLst/>
          </a:prstGeom>
          <a:noFill/>
          <a:ln cap="flat" cmpd="sng" w="19050">
            <a:solidFill>
              <a:srgbClr val="3E87A7"/>
            </a:solidFill>
            <a:prstDash val="solid"/>
            <a:round/>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g388d79f7c69_0_310"/>
          <p:cNvPicPr preferRelativeResize="0"/>
          <p:nvPr/>
        </p:nvPicPr>
        <p:blipFill rotWithShape="1">
          <a:blip r:embed="rId3">
            <a:alphaModFix/>
          </a:blip>
          <a:srcRect b="84662" l="0" r="0" t="7376"/>
          <a:stretch/>
        </p:blipFill>
        <p:spPr>
          <a:xfrm rot="10800000">
            <a:off x="-4" y="1"/>
            <a:ext cx="12192004" cy="647105"/>
          </a:xfrm>
          <a:prstGeom prst="rect">
            <a:avLst/>
          </a:prstGeom>
          <a:noFill/>
          <a:ln>
            <a:noFill/>
          </a:ln>
        </p:spPr>
      </p:pic>
      <p:pic>
        <p:nvPicPr>
          <p:cNvPr id="247" name="Google Shape;247;g388d79f7c69_0_310"/>
          <p:cNvPicPr preferRelativeResize="0"/>
          <p:nvPr/>
        </p:nvPicPr>
        <p:blipFill rotWithShape="1">
          <a:blip r:embed="rId3">
            <a:alphaModFix/>
          </a:blip>
          <a:srcRect b="207" l="0" r="0" t="92177"/>
          <a:stretch/>
        </p:blipFill>
        <p:spPr>
          <a:xfrm>
            <a:off x="0" y="6454826"/>
            <a:ext cx="12192004" cy="410207"/>
          </a:xfrm>
          <a:prstGeom prst="rect">
            <a:avLst/>
          </a:prstGeom>
          <a:noFill/>
          <a:ln>
            <a:noFill/>
          </a:ln>
        </p:spPr>
      </p:pic>
      <p:sp>
        <p:nvSpPr>
          <p:cNvPr id="248" name="Google Shape;248;g388d79f7c69_0_310"/>
          <p:cNvSpPr txBox="1"/>
          <p:nvPr/>
        </p:nvSpPr>
        <p:spPr>
          <a:xfrm>
            <a:off x="39865" y="6512879"/>
            <a:ext cx="9723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164364"/>
                </a:solidFill>
                <a:latin typeface="Arial Black"/>
                <a:ea typeface="Arial Black"/>
                <a:cs typeface="Arial Black"/>
                <a:sym typeface="Arial Black"/>
              </a:rPr>
              <a:t>Confidentiel | Direction des Ressources Humaines Franchise France</a:t>
            </a:r>
            <a:endParaRPr b="0" i="0" sz="1400" u="none" cap="none" strike="noStrike">
              <a:solidFill>
                <a:srgbClr val="164364"/>
              </a:solidFill>
              <a:latin typeface="Arial Black"/>
              <a:ea typeface="Arial Black"/>
              <a:cs typeface="Arial Black"/>
              <a:sym typeface="Arial Black"/>
            </a:endParaRPr>
          </a:p>
        </p:txBody>
      </p:sp>
      <p:pic>
        <p:nvPicPr>
          <p:cNvPr id="249" name="Google Shape;249;g388d79f7c69_0_310"/>
          <p:cNvPicPr preferRelativeResize="0"/>
          <p:nvPr/>
        </p:nvPicPr>
        <p:blipFill rotWithShape="1">
          <a:blip r:embed="rId4">
            <a:alphaModFix/>
          </a:blip>
          <a:srcRect b="0" l="0" r="0" t="0"/>
          <a:stretch/>
        </p:blipFill>
        <p:spPr>
          <a:xfrm>
            <a:off x="11368232" y="177373"/>
            <a:ext cx="440207" cy="292360"/>
          </a:xfrm>
          <a:prstGeom prst="rect">
            <a:avLst/>
          </a:prstGeom>
          <a:noFill/>
          <a:ln>
            <a:noFill/>
          </a:ln>
        </p:spPr>
      </p:pic>
      <p:sp>
        <p:nvSpPr>
          <p:cNvPr id="250" name="Google Shape;250;g388d79f7c69_0_310"/>
          <p:cNvSpPr txBox="1"/>
          <p:nvPr>
            <p:ph idx="12" type="sldNum"/>
          </p:nvPr>
        </p:nvSpPr>
        <p:spPr>
          <a:xfrm>
            <a:off x="9398397" y="648296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251" name="Google Shape;251;g388d79f7c69_0_310"/>
          <p:cNvSpPr/>
          <p:nvPr/>
        </p:nvSpPr>
        <p:spPr>
          <a:xfrm>
            <a:off x="242858" y="154225"/>
            <a:ext cx="4307100" cy="4002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100"/>
              <a:buFont typeface="Arial"/>
              <a:buNone/>
            </a:pPr>
            <a:r>
              <a:rPr b="1" lang="fr-FR" sz="2600" cap="small">
                <a:solidFill>
                  <a:srgbClr val="0E3368"/>
                </a:solidFill>
                <a:latin typeface="Roboto Medium"/>
                <a:ea typeface="Roboto Medium"/>
                <a:cs typeface="Roboto Medium"/>
                <a:sym typeface="Roboto Medium"/>
              </a:rPr>
              <a:t>Votre magasin : La sécurité</a:t>
            </a:r>
            <a:endParaRPr b="1" sz="2600" cap="small">
              <a:solidFill>
                <a:srgbClr val="0E3368"/>
              </a:solidFill>
              <a:latin typeface="Roboto Medium"/>
              <a:ea typeface="Roboto Medium"/>
              <a:cs typeface="Roboto Medium"/>
              <a:sym typeface="Roboto Medium"/>
            </a:endParaRPr>
          </a:p>
          <a:p>
            <a:pPr indent="0" lvl="0" marL="0" rtl="0" algn="just">
              <a:spcBef>
                <a:spcPts val="0"/>
              </a:spcBef>
              <a:spcAft>
                <a:spcPts val="0"/>
              </a:spcAft>
              <a:buNone/>
            </a:pPr>
            <a:r>
              <a:t/>
            </a:r>
            <a:endParaRPr b="1" sz="2600" cap="small">
              <a:solidFill>
                <a:srgbClr val="0E3368"/>
              </a:solidFill>
              <a:latin typeface="Roboto Medium"/>
              <a:ea typeface="Roboto Medium"/>
              <a:cs typeface="Roboto Medium"/>
              <a:sym typeface="Roboto Medium"/>
            </a:endParaRPr>
          </a:p>
        </p:txBody>
      </p:sp>
      <p:sp>
        <p:nvSpPr>
          <p:cNvPr id="252" name="Google Shape;252;g388d79f7c69_0_310"/>
          <p:cNvSpPr txBox="1"/>
          <p:nvPr/>
        </p:nvSpPr>
        <p:spPr>
          <a:xfrm>
            <a:off x="367750" y="964100"/>
            <a:ext cx="4307100" cy="523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3" name="Google Shape;253;g388d79f7c69_0_310"/>
          <p:cNvSpPr txBox="1"/>
          <p:nvPr/>
        </p:nvSpPr>
        <p:spPr>
          <a:xfrm>
            <a:off x="7237200" y="2433738"/>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rgbClr val="3E87A7"/>
              </a:solidFill>
              <a:latin typeface="Roboto Medium"/>
              <a:ea typeface="Roboto Medium"/>
              <a:cs typeface="Roboto Medium"/>
              <a:sym typeface="Roboto Medium"/>
            </a:endParaRPr>
          </a:p>
        </p:txBody>
      </p:sp>
      <p:sp>
        <p:nvSpPr>
          <p:cNvPr id="254" name="Google Shape;254;g388d79f7c69_0_310"/>
          <p:cNvSpPr txBox="1"/>
          <p:nvPr/>
        </p:nvSpPr>
        <p:spPr>
          <a:xfrm>
            <a:off x="753275" y="2038075"/>
            <a:ext cx="4762500" cy="8466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fr-FR" sz="1700">
                <a:solidFill>
                  <a:srgbClr val="173460"/>
                </a:solidFill>
                <a:latin typeface="Roboto Medium"/>
                <a:ea typeface="Roboto Medium"/>
                <a:cs typeface="Roboto Medium"/>
                <a:sym typeface="Roboto Medium"/>
              </a:rPr>
              <a:t>Votre vestiaire doit toujours être fermé.</a:t>
            </a:r>
            <a:endParaRPr sz="1700">
              <a:solidFill>
                <a:srgbClr val="173460"/>
              </a:solidFill>
              <a:latin typeface="Roboto Medium"/>
              <a:ea typeface="Roboto Medium"/>
              <a:cs typeface="Roboto Medium"/>
              <a:sym typeface="Roboto Medium"/>
            </a:endParaRPr>
          </a:p>
          <a:p>
            <a:pPr indent="0" lvl="0" marL="0" rtl="0" algn="just">
              <a:spcBef>
                <a:spcPts val="0"/>
              </a:spcBef>
              <a:spcAft>
                <a:spcPts val="0"/>
              </a:spcAft>
              <a:buNone/>
            </a:pPr>
            <a:r>
              <a:t/>
            </a:r>
            <a:endParaRPr b="1" sz="1300">
              <a:solidFill>
                <a:srgbClr val="173460"/>
              </a:solidFill>
              <a:latin typeface="Roboto"/>
              <a:ea typeface="Roboto"/>
              <a:cs typeface="Roboto"/>
              <a:sym typeface="Roboto"/>
            </a:endParaRPr>
          </a:p>
          <a:p>
            <a:pPr indent="0" lvl="0" marL="0" rtl="0" algn="l">
              <a:lnSpc>
                <a:spcPct val="107916"/>
              </a:lnSpc>
              <a:spcBef>
                <a:spcPts val="0"/>
              </a:spcBef>
              <a:spcAft>
                <a:spcPts val="0"/>
              </a:spcAft>
              <a:buNone/>
            </a:pPr>
            <a:r>
              <a:t/>
            </a:r>
            <a:endParaRPr sz="1300">
              <a:solidFill>
                <a:srgbClr val="173460"/>
              </a:solidFill>
              <a:latin typeface="Roboto Medium"/>
              <a:ea typeface="Roboto Medium"/>
              <a:cs typeface="Roboto Medium"/>
              <a:sym typeface="Roboto Medium"/>
            </a:endParaRPr>
          </a:p>
        </p:txBody>
      </p:sp>
      <p:sp>
        <p:nvSpPr>
          <p:cNvPr id="255" name="Google Shape;255;g388d79f7c69_0_310"/>
          <p:cNvSpPr txBox="1"/>
          <p:nvPr/>
        </p:nvSpPr>
        <p:spPr>
          <a:xfrm>
            <a:off x="869700" y="1360950"/>
            <a:ext cx="52263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1600">
                <a:solidFill>
                  <a:srgbClr val="D99594"/>
                </a:solidFill>
                <a:latin typeface="Prompt"/>
                <a:ea typeface="Prompt"/>
                <a:cs typeface="Prompt"/>
                <a:sym typeface="Prompt"/>
              </a:rPr>
              <a:t>❝ </a:t>
            </a:r>
            <a:r>
              <a:rPr b="1" lang="fr-FR" sz="1800">
                <a:solidFill>
                  <a:srgbClr val="D99594"/>
                </a:solidFill>
                <a:latin typeface="Roboto Medium"/>
                <a:ea typeface="Roboto Medium"/>
                <a:cs typeface="Roboto Medium"/>
                <a:sym typeface="Roboto Medium"/>
              </a:rPr>
              <a:t>ACCÈS AUX VESTIAIRES</a:t>
            </a:r>
            <a:r>
              <a:rPr b="1" lang="fr-FR" sz="1600">
                <a:solidFill>
                  <a:srgbClr val="D99594"/>
                </a:solidFill>
                <a:latin typeface="Prompt"/>
                <a:ea typeface="Prompt"/>
                <a:cs typeface="Prompt"/>
                <a:sym typeface="Prompt"/>
              </a:rPr>
              <a:t> ❞</a:t>
            </a:r>
            <a:endParaRPr b="1" sz="1600">
              <a:solidFill>
                <a:srgbClr val="D99594"/>
              </a:solidFill>
              <a:latin typeface="Prompt"/>
              <a:ea typeface="Prompt"/>
              <a:cs typeface="Prompt"/>
              <a:sym typeface="Prompt"/>
            </a:endParaRPr>
          </a:p>
          <a:p>
            <a:pPr indent="0" lvl="0" marL="0" rtl="0" algn="ctr">
              <a:spcBef>
                <a:spcPts val="0"/>
              </a:spcBef>
              <a:spcAft>
                <a:spcPts val="0"/>
              </a:spcAft>
              <a:buNone/>
            </a:pPr>
            <a:r>
              <a:t/>
            </a:r>
            <a:endParaRPr b="1">
              <a:solidFill>
                <a:srgbClr val="D99594"/>
              </a:solidFill>
              <a:latin typeface="Prompt"/>
              <a:ea typeface="Prompt"/>
              <a:cs typeface="Prompt"/>
              <a:sym typeface="Prompt"/>
            </a:endParaRPr>
          </a:p>
        </p:txBody>
      </p:sp>
      <p:sp>
        <p:nvSpPr>
          <p:cNvPr id="256" name="Google Shape;256;g388d79f7c69_0_310"/>
          <p:cNvSpPr txBox="1"/>
          <p:nvPr/>
        </p:nvSpPr>
        <p:spPr>
          <a:xfrm>
            <a:off x="1867650" y="3213450"/>
            <a:ext cx="35361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a:solidFill>
                  <a:srgbClr val="D99594"/>
                </a:solidFill>
                <a:latin typeface="Prompt"/>
                <a:ea typeface="Prompt"/>
                <a:cs typeface="Prompt"/>
                <a:sym typeface="Prompt"/>
              </a:rPr>
              <a:t>❝</a:t>
            </a:r>
            <a:r>
              <a:rPr b="1" lang="fr-FR" sz="1600">
                <a:solidFill>
                  <a:srgbClr val="D99594"/>
                </a:solidFill>
                <a:latin typeface="Roboto Medium"/>
                <a:ea typeface="Roboto Medium"/>
                <a:cs typeface="Roboto Medium"/>
                <a:sym typeface="Roboto Medium"/>
              </a:rPr>
              <a:t>ACCÈS AU POSTE DE TRAVAIL</a:t>
            </a:r>
            <a:r>
              <a:rPr b="1" lang="fr-FR">
                <a:solidFill>
                  <a:srgbClr val="D99594"/>
                </a:solidFill>
                <a:latin typeface="Prompt"/>
                <a:ea typeface="Prompt"/>
                <a:cs typeface="Prompt"/>
                <a:sym typeface="Prompt"/>
              </a:rPr>
              <a:t> ❞</a:t>
            </a:r>
            <a:endParaRPr sz="1200">
              <a:solidFill>
                <a:schemeClr val="dk1"/>
              </a:solidFill>
              <a:latin typeface="Roboto Medium"/>
              <a:ea typeface="Roboto Medium"/>
              <a:cs typeface="Roboto Medium"/>
              <a:sym typeface="Roboto Medium"/>
            </a:endParaRPr>
          </a:p>
        </p:txBody>
      </p:sp>
      <p:sp>
        <p:nvSpPr>
          <p:cNvPr id="257" name="Google Shape;257;g388d79f7c69_0_310"/>
          <p:cNvSpPr txBox="1"/>
          <p:nvPr/>
        </p:nvSpPr>
        <p:spPr>
          <a:xfrm>
            <a:off x="7237200" y="2433738"/>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rgbClr val="3E87A7"/>
              </a:solidFill>
              <a:latin typeface="Roboto Medium"/>
              <a:ea typeface="Roboto Medium"/>
              <a:cs typeface="Roboto Medium"/>
              <a:sym typeface="Roboto Medium"/>
            </a:endParaRPr>
          </a:p>
        </p:txBody>
      </p:sp>
      <p:sp>
        <p:nvSpPr>
          <p:cNvPr id="258" name="Google Shape;258;g388d79f7c69_0_310"/>
          <p:cNvSpPr txBox="1"/>
          <p:nvPr/>
        </p:nvSpPr>
        <p:spPr>
          <a:xfrm>
            <a:off x="7140625" y="2172150"/>
            <a:ext cx="46227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1600">
                <a:solidFill>
                  <a:srgbClr val="D99594"/>
                </a:solidFill>
                <a:latin typeface="Prompt"/>
                <a:ea typeface="Prompt"/>
                <a:cs typeface="Prompt"/>
                <a:sym typeface="Prompt"/>
              </a:rPr>
              <a:t>❝ </a:t>
            </a:r>
            <a:r>
              <a:rPr b="1" lang="fr-FR" sz="1800">
                <a:solidFill>
                  <a:srgbClr val="D99594"/>
                </a:solidFill>
                <a:latin typeface="Roboto Medium"/>
                <a:ea typeface="Roboto Medium"/>
                <a:cs typeface="Roboto Medium"/>
                <a:sym typeface="Roboto Medium"/>
              </a:rPr>
              <a:t>ACCÈS AU MAGASIN LORS DES OUVERTURES ET DES FERMETURES</a:t>
            </a:r>
            <a:r>
              <a:rPr b="1" lang="fr-FR" sz="1600">
                <a:solidFill>
                  <a:srgbClr val="D99594"/>
                </a:solidFill>
                <a:latin typeface="Prompt"/>
                <a:ea typeface="Prompt"/>
                <a:cs typeface="Prompt"/>
                <a:sym typeface="Prompt"/>
              </a:rPr>
              <a:t> ❞</a:t>
            </a:r>
            <a:endParaRPr>
              <a:solidFill>
                <a:schemeClr val="dk1"/>
              </a:solidFill>
              <a:latin typeface="Roboto Medium"/>
              <a:ea typeface="Roboto Medium"/>
              <a:cs typeface="Roboto Medium"/>
              <a:sym typeface="Roboto Medium"/>
            </a:endParaRPr>
          </a:p>
        </p:txBody>
      </p:sp>
      <p:sp>
        <p:nvSpPr>
          <p:cNvPr id="259" name="Google Shape;259;g388d79f7c69_0_310"/>
          <p:cNvSpPr txBox="1"/>
          <p:nvPr/>
        </p:nvSpPr>
        <p:spPr>
          <a:xfrm>
            <a:off x="7237200" y="3137738"/>
            <a:ext cx="4165800" cy="17547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None/>
            </a:pPr>
            <a:r>
              <a:rPr b="1" lang="fr-FR" sz="1700">
                <a:solidFill>
                  <a:srgbClr val="173460"/>
                </a:solidFill>
                <a:latin typeface="Roboto"/>
                <a:ea typeface="Roboto"/>
                <a:cs typeface="Roboto"/>
                <a:sym typeface="Roboto"/>
              </a:rPr>
              <a:t>En ouverture et en fermeture :</a:t>
            </a:r>
            <a:endParaRPr sz="1700">
              <a:solidFill>
                <a:srgbClr val="173460"/>
              </a:solidFill>
              <a:latin typeface="Roboto Medium"/>
              <a:ea typeface="Roboto Medium"/>
              <a:cs typeface="Roboto Medium"/>
              <a:sym typeface="Roboto Medium"/>
            </a:endParaRPr>
          </a:p>
          <a:p>
            <a:pPr indent="0" lvl="0" marL="0" marR="0" rtl="0" algn="just">
              <a:lnSpc>
                <a:spcPct val="100000"/>
              </a:lnSpc>
              <a:spcBef>
                <a:spcPts val="0"/>
              </a:spcBef>
              <a:spcAft>
                <a:spcPts val="0"/>
              </a:spcAft>
              <a:buNone/>
            </a:pPr>
            <a:r>
              <a:rPr lang="fr-FR" sz="1700">
                <a:solidFill>
                  <a:srgbClr val="173460"/>
                </a:solidFill>
                <a:latin typeface="Roboto Medium"/>
                <a:ea typeface="Roboto Medium"/>
                <a:cs typeface="Roboto Medium"/>
                <a:sym typeface="Roboto Medium"/>
              </a:rPr>
              <a:t>Passer toujours la porte du magasin au moins à 2 personnes ;</a:t>
            </a:r>
            <a:endParaRPr sz="1700">
              <a:solidFill>
                <a:srgbClr val="173460"/>
              </a:solidFill>
              <a:latin typeface="Roboto Medium"/>
              <a:ea typeface="Roboto Medium"/>
              <a:cs typeface="Roboto Medium"/>
              <a:sym typeface="Roboto Medium"/>
            </a:endParaRPr>
          </a:p>
          <a:p>
            <a:pPr indent="0" lvl="0" marL="0" marR="0" rtl="0" algn="just">
              <a:lnSpc>
                <a:spcPct val="100000"/>
              </a:lnSpc>
              <a:spcBef>
                <a:spcPts val="0"/>
              </a:spcBef>
              <a:spcAft>
                <a:spcPts val="0"/>
              </a:spcAft>
              <a:buNone/>
            </a:pPr>
            <a:r>
              <a:rPr lang="fr-FR" sz="1700">
                <a:solidFill>
                  <a:srgbClr val="173460"/>
                </a:solidFill>
                <a:latin typeface="Roboto Medium"/>
                <a:ea typeface="Roboto Medium"/>
                <a:cs typeface="Roboto Medium"/>
                <a:sym typeface="Roboto Medium"/>
              </a:rPr>
              <a:t>Vérifier le libre accès du magasin ;</a:t>
            </a:r>
            <a:endParaRPr sz="1700">
              <a:solidFill>
                <a:srgbClr val="173460"/>
              </a:solidFill>
              <a:latin typeface="Roboto Medium"/>
              <a:ea typeface="Roboto Medium"/>
              <a:cs typeface="Roboto Medium"/>
              <a:sym typeface="Roboto Medium"/>
            </a:endParaRPr>
          </a:p>
          <a:p>
            <a:pPr indent="0" lvl="0" marL="0" marR="0" rtl="0" algn="just">
              <a:lnSpc>
                <a:spcPct val="100000"/>
              </a:lnSpc>
              <a:spcBef>
                <a:spcPts val="0"/>
              </a:spcBef>
              <a:spcAft>
                <a:spcPts val="0"/>
              </a:spcAft>
              <a:buNone/>
            </a:pPr>
            <a:r>
              <a:rPr lang="fr-FR" sz="1700">
                <a:solidFill>
                  <a:srgbClr val="173460"/>
                </a:solidFill>
                <a:latin typeface="Roboto Medium"/>
                <a:ea typeface="Roboto Medium"/>
                <a:cs typeface="Roboto Medium"/>
                <a:sym typeface="Roboto Medium"/>
              </a:rPr>
              <a:t>Être vigilant sur tout mouvement suspect.</a:t>
            </a:r>
            <a:endParaRPr sz="1700">
              <a:solidFill>
                <a:srgbClr val="173460"/>
              </a:solidFill>
              <a:latin typeface="Roboto Medium"/>
              <a:ea typeface="Roboto Medium"/>
              <a:cs typeface="Roboto Medium"/>
              <a:sym typeface="Roboto Medium"/>
            </a:endParaRPr>
          </a:p>
        </p:txBody>
      </p:sp>
      <p:sp>
        <p:nvSpPr>
          <p:cNvPr id="260" name="Google Shape;260;g388d79f7c69_0_310"/>
          <p:cNvSpPr txBox="1"/>
          <p:nvPr/>
        </p:nvSpPr>
        <p:spPr>
          <a:xfrm>
            <a:off x="753275" y="3795050"/>
            <a:ext cx="5024100" cy="20163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None/>
            </a:pPr>
            <a:r>
              <a:rPr lang="fr-FR" sz="1700">
                <a:solidFill>
                  <a:srgbClr val="173460"/>
                </a:solidFill>
                <a:latin typeface="Roboto Medium"/>
                <a:ea typeface="Roboto Medium"/>
                <a:cs typeface="Roboto Medium"/>
                <a:sym typeface="Roboto Medium"/>
              </a:rPr>
              <a:t>Porter une tenue correcte ou la tenue de travail lorsqu’elle est exigée ;</a:t>
            </a:r>
            <a:endParaRPr sz="1700">
              <a:solidFill>
                <a:srgbClr val="173460"/>
              </a:solidFill>
              <a:latin typeface="Roboto Medium"/>
              <a:ea typeface="Roboto Medium"/>
              <a:cs typeface="Roboto Medium"/>
              <a:sym typeface="Roboto Medium"/>
            </a:endParaRPr>
          </a:p>
          <a:p>
            <a:pPr indent="0" lvl="0" marL="0" marR="0" rtl="0" algn="just">
              <a:lnSpc>
                <a:spcPct val="100000"/>
              </a:lnSpc>
              <a:spcBef>
                <a:spcPts val="0"/>
              </a:spcBef>
              <a:spcAft>
                <a:spcPts val="0"/>
              </a:spcAft>
              <a:buNone/>
            </a:pPr>
            <a:r>
              <a:rPr lang="fr-FR" sz="1700">
                <a:solidFill>
                  <a:srgbClr val="173460"/>
                </a:solidFill>
                <a:latin typeface="Roboto Medium"/>
                <a:ea typeface="Roboto Medium"/>
                <a:cs typeface="Roboto Medium"/>
                <a:sym typeface="Roboto Medium"/>
              </a:rPr>
              <a:t>Travailler avec des tenues propres ;</a:t>
            </a:r>
            <a:endParaRPr sz="1700">
              <a:solidFill>
                <a:srgbClr val="173460"/>
              </a:solidFill>
              <a:latin typeface="Roboto Medium"/>
              <a:ea typeface="Roboto Medium"/>
              <a:cs typeface="Roboto Medium"/>
              <a:sym typeface="Roboto Medium"/>
            </a:endParaRPr>
          </a:p>
          <a:p>
            <a:pPr indent="0" lvl="0" marL="0" marR="0" rtl="0" algn="just">
              <a:lnSpc>
                <a:spcPct val="100000"/>
              </a:lnSpc>
              <a:spcBef>
                <a:spcPts val="0"/>
              </a:spcBef>
              <a:spcAft>
                <a:spcPts val="0"/>
              </a:spcAft>
              <a:buNone/>
            </a:pPr>
            <a:r>
              <a:rPr lang="fr-FR" sz="1700">
                <a:solidFill>
                  <a:srgbClr val="173460"/>
                </a:solidFill>
                <a:latin typeface="Roboto Medium"/>
                <a:ea typeface="Roboto Medium"/>
                <a:cs typeface="Roboto Medium"/>
                <a:sym typeface="Roboto Medium"/>
              </a:rPr>
              <a:t>Se laver les mains souvent : à la prise de poste, après les pauses, après les manipulations sales et décartonnage, après éternuement et mouchage, à la sortie des toilettes.</a:t>
            </a:r>
            <a:endParaRPr sz="1700">
              <a:solidFill>
                <a:srgbClr val="173460"/>
              </a:solidFill>
              <a:latin typeface="Roboto Medium"/>
              <a:ea typeface="Roboto Medium"/>
              <a:cs typeface="Roboto Medium"/>
              <a:sym typeface="Roboto Medium"/>
            </a:endParaRPr>
          </a:p>
        </p:txBody>
      </p:sp>
      <p:cxnSp>
        <p:nvCxnSpPr>
          <p:cNvPr id="261" name="Google Shape;261;g388d79f7c69_0_310"/>
          <p:cNvCxnSpPr/>
          <p:nvPr/>
        </p:nvCxnSpPr>
        <p:spPr>
          <a:xfrm>
            <a:off x="6374900" y="983625"/>
            <a:ext cx="48600" cy="5058000"/>
          </a:xfrm>
          <a:prstGeom prst="straightConnector1">
            <a:avLst/>
          </a:prstGeom>
          <a:noFill/>
          <a:ln cap="flat" cmpd="sng" w="19050">
            <a:solidFill>
              <a:srgbClr val="3E87A7"/>
            </a:solidFill>
            <a:prstDash val="solid"/>
            <a:round/>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g388d79f7c69_0_339"/>
          <p:cNvPicPr preferRelativeResize="0"/>
          <p:nvPr/>
        </p:nvPicPr>
        <p:blipFill rotWithShape="1">
          <a:blip r:embed="rId3">
            <a:alphaModFix/>
          </a:blip>
          <a:srcRect b="84662" l="0" r="0" t="7376"/>
          <a:stretch/>
        </p:blipFill>
        <p:spPr>
          <a:xfrm rot="10800000">
            <a:off x="-4" y="1"/>
            <a:ext cx="12192004" cy="647105"/>
          </a:xfrm>
          <a:prstGeom prst="rect">
            <a:avLst/>
          </a:prstGeom>
          <a:noFill/>
          <a:ln>
            <a:noFill/>
          </a:ln>
        </p:spPr>
      </p:pic>
      <p:pic>
        <p:nvPicPr>
          <p:cNvPr id="268" name="Google Shape;268;g388d79f7c69_0_339"/>
          <p:cNvPicPr preferRelativeResize="0"/>
          <p:nvPr/>
        </p:nvPicPr>
        <p:blipFill rotWithShape="1">
          <a:blip r:embed="rId3">
            <a:alphaModFix/>
          </a:blip>
          <a:srcRect b="207" l="0" r="0" t="92177"/>
          <a:stretch/>
        </p:blipFill>
        <p:spPr>
          <a:xfrm>
            <a:off x="0" y="6454826"/>
            <a:ext cx="12192004" cy="410207"/>
          </a:xfrm>
          <a:prstGeom prst="rect">
            <a:avLst/>
          </a:prstGeom>
          <a:noFill/>
          <a:ln>
            <a:noFill/>
          </a:ln>
        </p:spPr>
      </p:pic>
      <p:sp>
        <p:nvSpPr>
          <p:cNvPr id="269" name="Google Shape;269;g388d79f7c69_0_339"/>
          <p:cNvSpPr txBox="1"/>
          <p:nvPr/>
        </p:nvSpPr>
        <p:spPr>
          <a:xfrm>
            <a:off x="39865" y="6512879"/>
            <a:ext cx="9723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164364"/>
                </a:solidFill>
                <a:latin typeface="Arial Black"/>
                <a:ea typeface="Arial Black"/>
                <a:cs typeface="Arial Black"/>
                <a:sym typeface="Arial Black"/>
              </a:rPr>
              <a:t>Confidentiel | Direction des Ressources Humaines Franchise France</a:t>
            </a:r>
            <a:endParaRPr b="0" i="0" sz="1400" u="none" cap="none" strike="noStrike">
              <a:solidFill>
                <a:srgbClr val="164364"/>
              </a:solidFill>
              <a:latin typeface="Arial Black"/>
              <a:ea typeface="Arial Black"/>
              <a:cs typeface="Arial Black"/>
              <a:sym typeface="Arial Black"/>
            </a:endParaRPr>
          </a:p>
        </p:txBody>
      </p:sp>
      <p:pic>
        <p:nvPicPr>
          <p:cNvPr id="270" name="Google Shape;270;g388d79f7c69_0_339"/>
          <p:cNvPicPr preferRelativeResize="0"/>
          <p:nvPr/>
        </p:nvPicPr>
        <p:blipFill rotWithShape="1">
          <a:blip r:embed="rId4">
            <a:alphaModFix/>
          </a:blip>
          <a:srcRect b="0" l="0" r="0" t="0"/>
          <a:stretch/>
        </p:blipFill>
        <p:spPr>
          <a:xfrm>
            <a:off x="11368232" y="177373"/>
            <a:ext cx="440207" cy="292360"/>
          </a:xfrm>
          <a:prstGeom prst="rect">
            <a:avLst/>
          </a:prstGeom>
          <a:noFill/>
          <a:ln>
            <a:noFill/>
          </a:ln>
        </p:spPr>
      </p:pic>
      <p:sp>
        <p:nvSpPr>
          <p:cNvPr id="271" name="Google Shape;271;g388d79f7c69_0_339"/>
          <p:cNvSpPr txBox="1"/>
          <p:nvPr>
            <p:ph idx="12" type="sldNum"/>
          </p:nvPr>
        </p:nvSpPr>
        <p:spPr>
          <a:xfrm>
            <a:off x="9398397" y="648296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272" name="Google Shape;272;g388d79f7c69_0_339"/>
          <p:cNvSpPr/>
          <p:nvPr/>
        </p:nvSpPr>
        <p:spPr>
          <a:xfrm>
            <a:off x="242858" y="154225"/>
            <a:ext cx="4307100" cy="4002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100"/>
              <a:buFont typeface="Arial"/>
              <a:buNone/>
            </a:pPr>
            <a:r>
              <a:rPr b="1" lang="fr-FR" sz="2600" cap="small">
                <a:solidFill>
                  <a:srgbClr val="0E3368"/>
                </a:solidFill>
                <a:latin typeface="Roboto Medium"/>
                <a:ea typeface="Roboto Medium"/>
                <a:cs typeface="Roboto Medium"/>
                <a:sym typeface="Roboto Medium"/>
              </a:rPr>
              <a:t>Votre magasin : La sécurité</a:t>
            </a:r>
            <a:endParaRPr b="1" sz="2600" cap="small">
              <a:solidFill>
                <a:srgbClr val="0E3368"/>
              </a:solidFill>
              <a:latin typeface="Roboto Medium"/>
              <a:ea typeface="Roboto Medium"/>
              <a:cs typeface="Roboto Medium"/>
              <a:sym typeface="Roboto Medium"/>
            </a:endParaRPr>
          </a:p>
          <a:p>
            <a:pPr indent="0" lvl="0" marL="0" rtl="0" algn="just">
              <a:spcBef>
                <a:spcPts val="0"/>
              </a:spcBef>
              <a:spcAft>
                <a:spcPts val="0"/>
              </a:spcAft>
              <a:buNone/>
            </a:pPr>
            <a:r>
              <a:t/>
            </a:r>
            <a:endParaRPr b="1" sz="2600" cap="small">
              <a:solidFill>
                <a:srgbClr val="0E3368"/>
              </a:solidFill>
              <a:latin typeface="Roboto Medium"/>
              <a:ea typeface="Roboto Medium"/>
              <a:cs typeface="Roboto Medium"/>
              <a:sym typeface="Roboto Medium"/>
            </a:endParaRPr>
          </a:p>
        </p:txBody>
      </p:sp>
      <p:sp>
        <p:nvSpPr>
          <p:cNvPr id="273" name="Google Shape;273;g388d79f7c69_0_339"/>
          <p:cNvSpPr txBox="1"/>
          <p:nvPr/>
        </p:nvSpPr>
        <p:spPr>
          <a:xfrm>
            <a:off x="242850" y="933825"/>
            <a:ext cx="30000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FR" sz="2600">
                <a:solidFill>
                  <a:srgbClr val="51ACB8"/>
                </a:solidFill>
                <a:latin typeface="Satisfy"/>
                <a:ea typeface="Satisfy"/>
                <a:cs typeface="Satisfy"/>
                <a:sym typeface="Satisfy"/>
              </a:rPr>
              <a:t>Les règles de sécurité</a:t>
            </a:r>
            <a:endParaRPr b="1" sz="2600">
              <a:solidFill>
                <a:srgbClr val="51ACB8"/>
              </a:solidFill>
              <a:latin typeface="Satisfy"/>
              <a:ea typeface="Satisfy"/>
              <a:cs typeface="Satisfy"/>
              <a:sym typeface="Satisfy"/>
            </a:endParaRPr>
          </a:p>
        </p:txBody>
      </p:sp>
      <p:sp>
        <p:nvSpPr>
          <p:cNvPr id="274" name="Google Shape;274;g388d79f7c69_0_339"/>
          <p:cNvSpPr txBox="1"/>
          <p:nvPr/>
        </p:nvSpPr>
        <p:spPr>
          <a:xfrm>
            <a:off x="4840175" y="1160925"/>
            <a:ext cx="36078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2100">
                <a:solidFill>
                  <a:srgbClr val="D99594"/>
                </a:solidFill>
                <a:latin typeface="Prompt"/>
                <a:ea typeface="Prompt"/>
                <a:cs typeface="Prompt"/>
                <a:sym typeface="Prompt"/>
              </a:rPr>
              <a:t>❝ </a:t>
            </a:r>
            <a:r>
              <a:rPr b="1" lang="fr-FR" sz="2300">
                <a:solidFill>
                  <a:srgbClr val="D99594"/>
                </a:solidFill>
                <a:latin typeface="Roboto Medium"/>
                <a:ea typeface="Roboto Medium"/>
                <a:cs typeface="Roboto Medium"/>
                <a:sym typeface="Roboto Medium"/>
              </a:rPr>
              <a:t>Les règles de base</a:t>
            </a:r>
            <a:r>
              <a:rPr b="1" lang="fr-FR" sz="2100">
                <a:solidFill>
                  <a:srgbClr val="D99594"/>
                </a:solidFill>
                <a:latin typeface="Prompt"/>
                <a:ea typeface="Prompt"/>
                <a:cs typeface="Prompt"/>
                <a:sym typeface="Prompt"/>
              </a:rPr>
              <a:t> ❞</a:t>
            </a:r>
            <a:endParaRPr b="1" sz="2100">
              <a:solidFill>
                <a:srgbClr val="D99594"/>
              </a:solidFill>
              <a:latin typeface="Prompt"/>
              <a:ea typeface="Prompt"/>
              <a:cs typeface="Prompt"/>
              <a:sym typeface="Prompt"/>
            </a:endParaRPr>
          </a:p>
        </p:txBody>
      </p:sp>
      <p:pic>
        <p:nvPicPr>
          <p:cNvPr id="275" name="Google Shape;275;g388d79f7c69_0_339"/>
          <p:cNvPicPr preferRelativeResize="0"/>
          <p:nvPr/>
        </p:nvPicPr>
        <p:blipFill>
          <a:blip r:embed="rId5">
            <a:alphaModFix/>
          </a:blip>
          <a:stretch>
            <a:fillRect/>
          </a:stretch>
        </p:blipFill>
        <p:spPr>
          <a:xfrm>
            <a:off x="6078613" y="1699725"/>
            <a:ext cx="6107812" cy="2971011"/>
          </a:xfrm>
          <a:prstGeom prst="rect">
            <a:avLst/>
          </a:prstGeom>
          <a:noFill/>
          <a:ln>
            <a:noFill/>
          </a:ln>
        </p:spPr>
      </p:pic>
      <p:sp>
        <p:nvSpPr>
          <p:cNvPr id="276" name="Google Shape;276;g388d79f7c69_0_339"/>
          <p:cNvSpPr/>
          <p:nvPr/>
        </p:nvSpPr>
        <p:spPr>
          <a:xfrm>
            <a:off x="3664425" y="5289275"/>
            <a:ext cx="2283600" cy="95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800">
              <a:solidFill>
                <a:srgbClr val="173460"/>
              </a:solidFill>
              <a:latin typeface="Calibri"/>
              <a:ea typeface="Calibri"/>
              <a:cs typeface="Calibri"/>
              <a:sym typeface="Calibri"/>
            </a:endParaRPr>
          </a:p>
          <a:p>
            <a:pPr indent="0" lvl="0" marL="0" rtl="0" algn="l">
              <a:spcBef>
                <a:spcPts val="0"/>
              </a:spcBef>
              <a:spcAft>
                <a:spcPts val="0"/>
              </a:spcAft>
              <a:buNone/>
            </a:pPr>
            <a:r>
              <a:t/>
            </a:r>
            <a:endParaRPr b="1" sz="800">
              <a:solidFill>
                <a:srgbClr val="173460"/>
              </a:solidFill>
              <a:latin typeface="Calibri"/>
              <a:ea typeface="Calibri"/>
              <a:cs typeface="Calibri"/>
              <a:sym typeface="Calibri"/>
            </a:endParaRPr>
          </a:p>
          <a:p>
            <a:pPr indent="0" lvl="0" marL="0" rtl="0" algn="l">
              <a:spcBef>
                <a:spcPts val="0"/>
              </a:spcBef>
              <a:spcAft>
                <a:spcPts val="0"/>
              </a:spcAft>
              <a:buNone/>
            </a:pPr>
            <a:r>
              <a:t/>
            </a:r>
            <a:endParaRPr b="1" sz="800">
              <a:solidFill>
                <a:srgbClr val="173460"/>
              </a:solidFill>
              <a:latin typeface="Calibri"/>
              <a:ea typeface="Calibri"/>
              <a:cs typeface="Calibri"/>
              <a:sym typeface="Calibri"/>
            </a:endParaRPr>
          </a:p>
          <a:p>
            <a:pPr indent="0" lvl="0" marL="0" rtl="0" algn="l">
              <a:spcBef>
                <a:spcPts val="0"/>
              </a:spcBef>
              <a:spcAft>
                <a:spcPts val="0"/>
              </a:spcAft>
              <a:buNone/>
            </a:pPr>
            <a:r>
              <a:t/>
            </a:r>
            <a:endParaRPr sz="800">
              <a:solidFill>
                <a:srgbClr val="173460"/>
              </a:solidFill>
              <a:latin typeface="Calibri"/>
              <a:ea typeface="Calibri"/>
              <a:cs typeface="Calibri"/>
              <a:sym typeface="Calibri"/>
            </a:endParaRPr>
          </a:p>
        </p:txBody>
      </p:sp>
      <p:grpSp>
        <p:nvGrpSpPr>
          <p:cNvPr id="277" name="Google Shape;277;g388d79f7c69_0_339"/>
          <p:cNvGrpSpPr/>
          <p:nvPr/>
        </p:nvGrpSpPr>
        <p:grpSpPr>
          <a:xfrm>
            <a:off x="242850" y="1711496"/>
            <a:ext cx="5835748" cy="4601904"/>
            <a:chOff x="242850" y="1711496"/>
            <a:chExt cx="5835748" cy="4601904"/>
          </a:xfrm>
        </p:grpSpPr>
        <p:pic>
          <p:nvPicPr>
            <p:cNvPr id="278" name="Google Shape;278;g388d79f7c69_0_339"/>
            <p:cNvPicPr preferRelativeResize="0"/>
            <p:nvPr/>
          </p:nvPicPr>
          <p:blipFill>
            <a:blip r:embed="rId6">
              <a:alphaModFix/>
            </a:blip>
            <a:stretch>
              <a:fillRect/>
            </a:stretch>
          </p:blipFill>
          <p:spPr>
            <a:xfrm>
              <a:off x="242850" y="1711496"/>
              <a:ext cx="5835748" cy="4601904"/>
            </a:xfrm>
            <a:prstGeom prst="rect">
              <a:avLst/>
            </a:prstGeom>
            <a:noFill/>
            <a:ln>
              <a:noFill/>
            </a:ln>
          </p:spPr>
        </p:pic>
        <p:sp>
          <p:nvSpPr>
            <p:cNvPr id="279" name="Google Shape;279;g388d79f7c69_0_339"/>
            <p:cNvSpPr/>
            <p:nvPr/>
          </p:nvSpPr>
          <p:spPr>
            <a:xfrm>
              <a:off x="3679075" y="5311225"/>
              <a:ext cx="2268900" cy="95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0" name="Google Shape;280;g388d79f7c69_0_339"/>
            <p:cNvSpPr/>
            <p:nvPr/>
          </p:nvSpPr>
          <p:spPr>
            <a:xfrm>
              <a:off x="3722975" y="2213550"/>
              <a:ext cx="2181000" cy="865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r-FR" sz="900">
                  <a:solidFill>
                    <a:srgbClr val="173460"/>
                  </a:solidFill>
                  <a:latin typeface="Calibri"/>
                  <a:ea typeface="Calibri"/>
                  <a:cs typeface="Calibri"/>
                  <a:sym typeface="Calibri"/>
                </a:rPr>
                <a:t>En magasin, la </a:t>
              </a:r>
              <a:r>
                <a:rPr b="1" lang="fr-FR" sz="900">
                  <a:solidFill>
                    <a:srgbClr val="173460"/>
                  </a:solidFill>
                  <a:latin typeface="Calibri"/>
                  <a:ea typeface="Calibri"/>
                  <a:cs typeface="Calibri"/>
                  <a:sym typeface="Calibri"/>
                </a:rPr>
                <a:t>manutention manuelle est la 1ère cause d’accident </a:t>
              </a:r>
              <a:r>
                <a:rPr lang="fr-FR" sz="900">
                  <a:solidFill>
                    <a:srgbClr val="173460"/>
                  </a:solidFill>
                  <a:latin typeface="Calibri"/>
                  <a:ea typeface="Calibri"/>
                  <a:cs typeface="Calibri"/>
                  <a:sym typeface="Calibri"/>
                </a:rPr>
                <a:t>sur le lieu de travail.</a:t>
              </a:r>
              <a:endParaRPr sz="900">
                <a:solidFill>
                  <a:srgbClr val="173460"/>
                </a:solidFill>
                <a:latin typeface="Calibri"/>
                <a:ea typeface="Calibri"/>
                <a:cs typeface="Calibri"/>
                <a:sym typeface="Calibri"/>
              </a:endParaRPr>
            </a:p>
          </p:txBody>
        </p:sp>
        <p:sp>
          <p:nvSpPr>
            <p:cNvPr id="281" name="Google Shape;281;g388d79f7c69_0_339"/>
            <p:cNvSpPr/>
            <p:nvPr/>
          </p:nvSpPr>
          <p:spPr>
            <a:xfrm>
              <a:off x="370825" y="2213550"/>
              <a:ext cx="3110700" cy="1341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FR" sz="900">
                  <a:solidFill>
                    <a:srgbClr val="173460"/>
                  </a:solidFill>
                  <a:latin typeface="Calibri"/>
                  <a:ea typeface="Calibri"/>
                  <a:cs typeface="Calibri"/>
                  <a:sym typeface="Calibri"/>
                </a:rPr>
                <a:t>La sécurité concerne les lieux, les personnes et les données. </a:t>
              </a:r>
              <a:endParaRPr b="1" sz="900">
                <a:solidFill>
                  <a:srgbClr val="173460"/>
                </a:solidFill>
                <a:latin typeface="Calibri"/>
                <a:ea typeface="Calibri"/>
                <a:cs typeface="Calibri"/>
                <a:sym typeface="Calibri"/>
              </a:endParaRPr>
            </a:p>
            <a:p>
              <a:pPr indent="0" lvl="0" marL="0" rtl="0" algn="l">
                <a:spcBef>
                  <a:spcPts val="0"/>
                </a:spcBef>
                <a:spcAft>
                  <a:spcPts val="0"/>
                </a:spcAft>
                <a:buNone/>
              </a:pPr>
              <a:r>
                <a:t/>
              </a:r>
              <a:endParaRPr b="1" sz="200">
                <a:solidFill>
                  <a:srgbClr val="173460"/>
                </a:solidFill>
                <a:latin typeface="Calibri"/>
                <a:ea typeface="Calibri"/>
                <a:cs typeface="Calibri"/>
                <a:sym typeface="Calibri"/>
              </a:endParaRPr>
            </a:p>
            <a:p>
              <a:pPr indent="0" lvl="0" marL="0" rtl="0" algn="l">
                <a:spcBef>
                  <a:spcPts val="0"/>
                </a:spcBef>
                <a:spcAft>
                  <a:spcPts val="0"/>
                </a:spcAft>
                <a:buNone/>
              </a:pPr>
              <a:r>
                <a:rPr b="1" lang="fr-FR" sz="900">
                  <a:solidFill>
                    <a:srgbClr val="173460"/>
                  </a:solidFill>
                  <a:latin typeface="Calibri"/>
                  <a:ea typeface="Calibri"/>
                  <a:cs typeface="Calibri"/>
                  <a:sym typeface="Calibri"/>
                </a:rPr>
                <a:t>Les risques :</a:t>
              </a:r>
              <a:endParaRPr b="1" sz="900">
                <a:solidFill>
                  <a:srgbClr val="173460"/>
                </a:solidFill>
                <a:latin typeface="Calibri"/>
                <a:ea typeface="Calibri"/>
                <a:cs typeface="Calibri"/>
                <a:sym typeface="Calibri"/>
              </a:endParaRPr>
            </a:p>
            <a:p>
              <a:pPr indent="-285750" lvl="0" marL="457200" rtl="0" algn="l">
                <a:spcBef>
                  <a:spcPts val="0"/>
                </a:spcBef>
                <a:spcAft>
                  <a:spcPts val="0"/>
                </a:spcAft>
                <a:buClr>
                  <a:srgbClr val="173460"/>
                </a:buClr>
                <a:buSzPts val="900"/>
                <a:buFont typeface="Calibri"/>
                <a:buChar char="●"/>
              </a:pPr>
              <a:r>
                <a:rPr b="1" lang="fr-FR" sz="900">
                  <a:solidFill>
                    <a:srgbClr val="173460"/>
                  </a:solidFill>
                  <a:latin typeface="Calibri"/>
                  <a:ea typeface="Calibri"/>
                  <a:cs typeface="Calibri"/>
                  <a:sym typeface="Calibri"/>
                </a:rPr>
                <a:t>Accidents du travail</a:t>
              </a:r>
              <a:r>
                <a:rPr lang="fr-FR" sz="900">
                  <a:solidFill>
                    <a:srgbClr val="173460"/>
                  </a:solidFill>
                  <a:latin typeface="Calibri"/>
                  <a:ea typeface="Calibri"/>
                  <a:cs typeface="Calibri"/>
                  <a:sym typeface="Calibri"/>
                </a:rPr>
                <a:t> (manutention, outils à main, glissade, chute d’objets, etc.)</a:t>
              </a:r>
              <a:endParaRPr sz="900">
                <a:solidFill>
                  <a:srgbClr val="173460"/>
                </a:solidFill>
                <a:latin typeface="Calibri"/>
                <a:ea typeface="Calibri"/>
                <a:cs typeface="Calibri"/>
                <a:sym typeface="Calibri"/>
              </a:endParaRPr>
            </a:p>
            <a:p>
              <a:pPr indent="-285750" lvl="0" marL="457200" rtl="0" algn="l">
                <a:spcBef>
                  <a:spcPts val="0"/>
                </a:spcBef>
                <a:spcAft>
                  <a:spcPts val="0"/>
                </a:spcAft>
                <a:buClr>
                  <a:srgbClr val="173460"/>
                </a:buClr>
                <a:buSzPts val="900"/>
                <a:buFont typeface="Calibri"/>
                <a:buChar char="●"/>
              </a:pPr>
              <a:r>
                <a:rPr b="1" lang="fr-FR" sz="900">
                  <a:solidFill>
                    <a:srgbClr val="173460"/>
                  </a:solidFill>
                  <a:latin typeface="Calibri"/>
                  <a:ea typeface="Calibri"/>
                  <a:cs typeface="Calibri"/>
                  <a:sym typeface="Calibri"/>
                </a:rPr>
                <a:t>Santé</a:t>
              </a:r>
              <a:r>
                <a:rPr lang="fr-FR" sz="900">
                  <a:solidFill>
                    <a:srgbClr val="173460"/>
                  </a:solidFill>
                  <a:latin typeface="Calibri"/>
                  <a:ea typeface="Calibri"/>
                  <a:cs typeface="Calibri"/>
                  <a:sym typeface="Calibri"/>
                </a:rPr>
                <a:t> (lombalgie, tendinite, entorse, etc.)</a:t>
              </a:r>
              <a:endParaRPr sz="900">
                <a:solidFill>
                  <a:srgbClr val="173460"/>
                </a:solidFill>
                <a:latin typeface="Calibri"/>
                <a:ea typeface="Calibri"/>
                <a:cs typeface="Calibri"/>
                <a:sym typeface="Calibri"/>
              </a:endParaRPr>
            </a:p>
            <a:p>
              <a:pPr indent="-285750" lvl="0" marL="457200" rtl="0" algn="l">
                <a:spcBef>
                  <a:spcPts val="0"/>
                </a:spcBef>
                <a:spcAft>
                  <a:spcPts val="0"/>
                </a:spcAft>
                <a:buClr>
                  <a:srgbClr val="173460"/>
                </a:buClr>
                <a:buSzPts val="900"/>
                <a:buFont typeface="Calibri"/>
                <a:buChar char="●"/>
              </a:pPr>
              <a:r>
                <a:rPr b="1" lang="fr-FR" sz="900">
                  <a:solidFill>
                    <a:srgbClr val="173460"/>
                  </a:solidFill>
                  <a:latin typeface="Calibri"/>
                  <a:ea typeface="Calibri"/>
                  <a:cs typeface="Calibri"/>
                  <a:sym typeface="Calibri"/>
                </a:rPr>
                <a:t>Environnement </a:t>
              </a:r>
              <a:r>
                <a:rPr lang="fr-FR" sz="900">
                  <a:solidFill>
                    <a:srgbClr val="173460"/>
                  </a:solidFill>
                  <a:latin typeface="Calibri"/>
                  <a:ea typeface="Calibri"/>
                  <a:cs typeface="Calibri"/>
                  <a:sym typeface="Calibri"/>
                </a:rPr>
                <a:t>(électricité, produits chimiques, etc.)</a:t>
              </a:r>
              <a:endParaRPr sz="900">
                <a:solidFill>
                  <a:srgbClr val="173460"/>
                </a:solidFill>
                <a:latin typeface="Calibri"/>
                <a:ea typeface="Calibri"/>
                <a:cs typeface="Calibri"/>
                <a:sym typeface="Calibri"/>
              </a:endParaRPr>
            </a:p>
            <a:p>
              <a:pPr indent="-285750" lvl="0" marL="457200" rtl="0" algn="l">
                <a:spcBef>
                  <a:spcPts val="0"/>
                </a:spcBef>
                <a:spcAft>
                  <a:spcPts val="0"/>
                </a:spcAft>
                <a:buClr>
                  <a:srgbClr val="173460"/>
                </a:buClr>
                <a:buSzPts val="900"/>
                <a:buFont typeface="Calibri"/>
                <a:buChar char="●"/>
              </a:pPr>
              <a:r>
                <a:rPr b="1" lang="fr-FR" sz="900">
                  <a:solidFill>
                    <a:srgbClr val="173460"/>
                  </a:solidFill>
                  <a:latin typeface="Calibri"/>
                  <a:ea typeface="Calibri"/>
                  <a:cs typeface="Calibri"/>
                  <a:sym typeface="Calibri"/>
                </a:rPr>
                <a:t>Malveillance</a:t>
              </a:r>
              <a:r>
                <a:rPr lang="fr-FR" sz="900">
                  <a:solidFill>
                    <a:srgbClr val="173460"/>
                  </a:solidFill>
                  <a:latin typeface="Calibri"/>
                  <a:ea typeface="Calibri"/>
                  <a:cs typeface="Calibri"/>
                  <a:sym typeface="Calibri"/>
                </a:rPr>
                <a:t> (agression, braquage, etc.)</a:t>
              </a:r>
              <a:endParaRPr sz="900">
                <a:solidFill>
                  <a:srgbClr val="173460"/>
                </a:solidFill>
                <a:latin typeface="Calibri"/>
                <a:ea typeface="Calibri"/>
                <a:cs typeface="Calibri"/>
                <a:sym typeface="Calibri"/>
              </a:endParaRPr>
            </a:p>
            <a:p>
              <a:pPr indent="-285750" lvl="0" marL="457200" rtl="0" algn="l">
                <a:spcBef>
                  <a:spcPts val="0"/>
                </a:spcBef>
                <a:spcAft>
                  <a:spcPts val="0"/>
                </a:spcAft>
                <a:buClr>
                  <a:srgbClr val="173460"/>
                </a:buClr>
                <a:buSzPts val="900"/>
                <a:buFont typeface="Calibri"/>
                <a:buChar char="●"/>
              </a:pPr>
              <a:r>
                <a:rPr b="1" lang="fr-FR" sz="900">
                  <a:solidFill>
                    <a:srgbClr val="173460"/>
                  </a:solidFill>
                  <a:latin typeface="Calibri"/>
                  <a:ea typeface="Calibri"/>
                  <a:cs typeface="Calibri"/>
                  <a:sym typeface="Calibri"/>
                </a:rPr>
                <a:t>Incendie </a:t>
              </a:r>
              <a:r>
                <a:rPr lang="fr-FR" sz="900">
                  <a:solidFill>
                    <a:srgbClr val="173460"/>
                  </a:solidFill>
                  <a:latin typeface="Calibri"/>
                  <a:ea typeface="Calibri"/>
                  <a:cs typeface="Calibri"/>
                  <a:sym typeface="Calibri"/>
                </a:rPr>
                <a:t>(obstruction des portes coupe-feu, mauvais </a:t>
              </a:r>
              <a:r>
                <a:rPr lang="fr-FR" sz="900">
                  <a:solidFill>
                    <a:srgbClr val="173460"/>
                  </a:solidFill>
                  <a:latin typeface="Calibri"/>
                  <a:ea typeface="Calibri"/>
                  <a:cs typeface="Calibri"/>
                  <a:sym typeface="Calibri"/>
                </a:rPr>
                <a:t>entretien</a:t>
              </a:r>
              <a:r>
                <a:rPr lang="fr-FR" sz="900">
                  <a:solidFill>
                    <a:srgbClr val="173460"/>
                  </a:solidFill>
                  <a:latin typeface="Calibri"/>
                  <a:ea typeface="Calibri"/>
                  <a:cs typeface="Calibri"/>
                  <a:sym typeface="Calibri"/>
                </a:rPr>
                <a:t> du matériel et </a:t>
              </a:r>
              <a:r>
                <a:rPr lang="fr-FR" sz="900">
                  <a:solidFill>
                    <a:srgbClr val="173460"/>
                  </a:solidFill>
                  <a:latin typeface="Calibri"/>
                  <a:ea typeface="Calibri"/>
                  <a:cs typeface="Calibri"/>
                  <a:sym typeface="Calibri"/>
                </a:rPr>
                <a:t>des installations</a:t>
              </a:r>
              <a:r>
                <a:rPr lang="fr-FR" sz="900">
                  <a:solidFill>
                    <a:srgbClr val="173460"/>
                  </a:solidFill>
                  <a:latin typeface="Calibri"/>
                  <a:ea typeface="Calibri"/>
                  <a:cs typeface="Calibri"/>
                  <a:sym typeface="Calibri"/>
                </a:rPr>
                <a:t>, absence de formation, etc.)</a:t>
              </a:r>
              <a:endParaRPr sz="900">
                <a:solidFill>
                  <a:srgbClr val="173460"/>
                </a:solidFill>
                <a:latin typeface="Calibri"/>
                <a:ea typeface="Calibri"/>
                <a:cs typeface="Calibri"/>
                <a:sym typeface="Calibri"/>
              </a:endParaRPr>
            </a:p>
          </p:txBody>
        </p:sp>
        <p:sp>
          <p:nvSpPr>
            <p:cNvPr id="282" name="Google Shape;282;g388d79f7c69_0_339"/>
            <p:cNvSpPr txBox="1"/>
            <p:nvPr/>
          </p:nvSpPr>
          <p:spPr>
            <a:xfrm>
              <a:off x="3554635" y="5212541"/>
              <a:ext cx="2497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800">
                  <a:solidFill>
                    <a:srgbClr val="173460"/>
                  </a:solidFill>
                  <a:latin typeface="Calibri"/>
                  <a:ea typeface="Calibri"/>
                  <a:cs typeface="Calibri"/>
                  <a:sym typeface="Calibri"/>
                </a:rPr>
                <a:t>Avant d’utiliser un produit, lire l’étiquette : </a:t>
              </a:r>
              <a:r>
                <a:rPr b="1" lang="fr-FR" sz="800">
                  <a:solidFill>
                    <a:srgbClr val="173460"/>
                  </a:solidFill>
                  <a:latin typeface="Calibri"/>
                  <a:ea typeface="Calibri"/>
                  <a:cs typeface="Calibri"/>
                  <a:sym typeface="Calibri"/>
                </a:rPr>
                <a:t>respecter</a:t>
              </a:r>
              <a:r>
                <a:rPr b="1" lang="fr-FR" sz="800">
                  <a:solidFill>
                    <a:srgbClr val="173460"/>
                  </a:solidFill>
                  <a:latin typeface="Calibri"/>
                  <a:ea typeface="Calibri"/>
                  <a:cs typeface="Calibri"/>
                  <a:sym typeface="Calibri"/>
                </a:rPr>
                <a:t> les pictogrammes de danger</a:t>
              </a:r>
              <a:r>
                <a:rPr lang="fr-FR" sz="800">
                  <a:solidFill>
                    <a:srgbClr val="173460"/>
                  </a:solidFill>
                  <a:latin typeface="Calibri"/>
                  <a:ea typeface="Calibri"/>
                  <a:cs typeface="Calibri"/>
                  <a:sym typeface="Calibri"/>
                </a:rPr>
                <a:t> et les</a:t>
              </a:r>
              <a:r>
                <a:rPr b="1" lang="fr-FR" sz="800">
                  <a:solidFill>
                    <a:srgbClr val="173460"/>
                  </a:solidFill>
                  <a:latin typeface="Calibri"/>
                  <a:ea typeface="Calibri"/>
                  <a:cs typeface="Calibri"/>
                  <a:sym typeface="Calibri"/>
                </a:rPr>
                <a:t> conseils de prudence.</a:t>
              </a:r>
              <a:endParaRPr/>
            </a:p>
          </p:txBody>
        </p:sp>
        <p:pic>
          <p:nvPicPr>
            <p:cNvPr id="283" name="Google Shape;283;g388d79f7c69_0_339"/>
            <p:cNvPicPr preferRelativeResize="0"/>
            <p:nvPr/>
          </p:nvPicPr>
          <p:blipFill>
            <a:blip r:embed="rId7">
              <a:alphaModFix/>
            </a:blip>
            <a:stretch>
              <a:fillRect/>
            </a:stretch>
          </p:blipFill>
          <p:spPr>
            <a:xfrm>
              <a:off x="4150550" y="5600975"/>
              <a:ext cx="1296653" cy="647100"/>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g388d79f7c69_0_367"/>
          <p:cNvPicPr preferRelativeResize="0"/>
          <p:nvPr/>
        </p:nvPicPr>
        <p:blipFill rotWithShape="1">
          <a:blip r:embed="rId3">
            <a:alphaModFix/>
          </a:blip>
          <a:srcRect b="84662" l="0" r="0" t="7376"/>
          <a:stretch/>
        </p:blipFill>
        <p:spPr>
          <a:xfrm rot="10800000">
            <a:off x="-4" y="1"/>
            <a:ext cx="12192004" cy="647105"/>
          </a:xfrm>
          <a:prstGeom prst="rect">
            <a:avLst/>
          </a:prstGeom>
          <a:noFill/>
          <a:ln>
            <a:noFill/>
          </a:ln>
        </p:spPr>
      </p:pic>
      <p:pic>
        <p:nvPicPr>
          <p:cNvPr id="290" name="Google Shape;290;g388d79f7c69_0_367"/>
          <p:cNvPicPr preferRelativeResize="0"/>
          <p:nvPr/>
        </p:nvPicPr>
        <p:blipFill rotWithShape="1">
          <a:blip r:embed="rId3">
            <a:alphaModFix/>
          </a:blip>
          <a:srcRect b="207" l="0" r="0" t="92177"/>
          <a:stretch/>
        </p:blipFill>
        <p:spPr>
          <a:xfrm>
            <a:off x="0" y="6454826"/>
            <a:ext cx="12192004" cy="410207"/>
          </a:xfrm>
          <a:prstGeom prst="rect">
            <a:avLst/>
          </a:prstGeom>
          <a:noFill/>
          <a:ln>
            <a:noFill/>
          </a:ln>
        </p:spPr>
      </p:pic>
      <p:sp>
        <p:nvSpPr>
          <p:cNvPr id="291" name="Google Shape;291;g388d79f7c69_0_367"/>
          <p:cNvSpPr txBox="1"/>
          <p:nvPr/>
        </p:nvSpPr>
        <p:spPr>
          <a:xfrm>
            <a:off x="39865" y="6512879"/>
            <a:ext cx="9723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164364"/>
                </a:solidFill>
                <a:latin typeface="Arial Black"/>
                <a:ea typeface="Arial Black"/>
                <a:cs typeface="Arial Black"/>
                <a:sym typeface="Arial Black"/>
              </a:rPr>
              <a:t>Confidentiel | Direction des Ressources Humaines Franchise France</a:t>
            </a:r>
            <a:endParaRPr b="0" i="0" sz="1400" u="none" cap="none" strike="noStrike">
              <a:solidFill>
                <a:srgbClr val="164364"/>
              </a:solidFill>
              <a:latin typeface="Arial Black"/>
              <a:ea typeface="Arial Black"/>
              <a:cs typeface="Arial Black"/>
              <a:sym typeface="Arial Black"/>
            </a:endParaRPr>
          </a:p>
        </p:txBody>
      </p:sp>
      <p:pic>
        <p:nvPicPr>
          <p:cNvPr id="292" name="Google Shape;292;g388d79f7c69_0_367"/>
          <p:cNvPicPr preferRelativeResize="0"/>
          <p:nvPr/>
        </p:nvPicPr>
        <p:blipFill rotWithShape="1">
          <a:blip r:embed="rId4">
            <a:alphaModFix/>
          </a:blip>
          <a:srcRect b="0" l="0" r="0" t="0"/>
          <a:stretch/>
        </p:blipFill>
        <p:spPr>
          <a:xfrm>
            <a:off x="11368232" y="177373"/>
            <a:ext cx="440207" cy="292360"/>
          </a:xfrm>
          <a:prstGeom prst="rect">
            <a:avLst/>
          </a:prstGeom>
          <a:noFill/>
          <a:ln>
            <a:noFill/>
          </a:ln>
        </p:spPr>
      </p:pic>
      <p:sp>
        <p:nvSpPr>
          <p:cNvPr id="293" name="Google Shape;293;g388d79f7c69_0_367"/>
          <p:cNvSpPr txBox="1"/>
          <p:nvPr>
            <p:ph idx="12" type="sldNum"/>
          </p:nvPr>
        </p:nvSpPr>
        <p:spPr>
          <a:xfrm>
            <a:off x="9398397" y="648296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294" name="Google Shape;294;g388d79f7c69_0_367"/>
          <p:cNvSpPr/>
          <p:nvPr/>
        </p:nvSpPr>
        <p:spPr>
          <a:xfrm>
            <a:off x="242858" y="154225"/>
            <a:ext cx="4307100" cy="4002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b="1" lang="fr-FR" sz="2600" cap="small">
                <a:solidFill>
                  <a:srgbClr val="0E3368"/>
                </a:solidFill>
                <a:latin typeface="Roboto Medium"/>
                <a:ea typeface="Roboto Medium"/>
                <a:cs typeface="Roboto Medium"/>
                <a:sym typeface="Roboto Medium"/>
              </a:rPr>
              <a:t>Votre magasin : La sécurité</a:t>
            </a:r>
            <a:endParaRPr b="1" sz="2600" cap="small">
              <a:solidFill>
                <a:srgbClr val="0E3368"/>
              </a:solidFill>
              <a:latin typeface="Roboto Medium"/>
              <a:ea typeface="Roboto Medium"/>
              <a:cs typeface="Roboto Medium"/>
              <a:sym typeface="Roboto Medium"/>
            </a:endParaRPr>
          </a:p>
          <a:p>
            <a:pPr indent="0" lvl="0" marL="0" rtl="0" algn="just">
              <a:spcBef>
                <a:spcPts val="0"/>
              </a:spcBef>
              <a:spcAft>
                <a:spcPts val="0"/>
              </a:spcAft>
              <a:buNone/>
            </a:pPr>
            <a:r>
              <a:t/>
            </a:r>
            <a:endParaRPr b="1" sz="2600" cap="small">
              <a:solidFill>
                <a:srgbClr val="0E3368"/>
              </a:solidFill>
              <a:latin typeface="Roboto Medium"/>
              <a:ea typeface="Roboto Medium"/>
              <a:cs typeface="Roboto Medium"/>
              <a:sym typeface="Roboto Medium"/>
            </a:endParaRPr>
          </a:p>
        </p:txBody>
      </p:sp>
      <p:sp>
        <p:nvSpPr>
          <p:cNvPr id="295" name="Google Shape;295;g388d79f7c69_0_367"/>
          <p:cNvSpPr txBox="1"/>
          <p:nvPr/>
        </p:nvSpPr>
        <p:spPr>
          <a:xfrm>
            <a:off x="242850" y="933825"/>
            <a:ext cx="30000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600">
              <a:solidFill>
                <a:srgbClr val="51ACB8"/>
              </a:solidFill>
              <a:latin typeface="Satisfy"/>
              <a:ea typeface="Satisfy"/>
              <a:cs typeface="Satisfy"/>
              <a:sym typeface="Satisfy"/>
            </a:endParaRPr>
          </a:p>
        </p:txBody>
      </p:sp>
      <p:sp>
        <p:nvSpPr>
          <p:cNvPr id="296" name="Google Shape;296;g388d79f7c69_0_367"/>
          <p:cNvSpPr txBox="1"/>
          <p:nvPr/>
        </p:nvSpPr>
        <p:spPr>
          <a:xfrm>
            <a:off x="608625" y="1198075"/>
            <a:ext cx="3778200" cy="1154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lang="fr-FR" sz="2100">
                <a:solidFill>
                  <a:srgbClr val="D99594"/>
                </a:solidFill>
                <a:latin typeface="Prompt"/>
                <a:ea typeface="Prompt"/>
                <a:cs typeface="Prompt"/>
                <a:sym typeface="Prompt"/>
              </a:rPr>
              <a:t>❝ La manutention</a:t>
            </a:r>
            <a:endParaRPr b="1" sz="2100">
              <a:solidFill>
                <a:srgbClr val="D99594"/>
              </a:solidFill>
              <a:latin typeface="Prompt"/>
              <a:ea typeface="Prompt"/>
              <a:cs typeface="Prompt"/>
              <a:sym typeface="Prompt"/>
            </a:endParaRPr>
          </a:p>
          <a:p>
            <a:pPr indent="0" lvl="0" marL="0" marR="0" rtl="0" algn="ctr">
              <a:lnSpc>
                <a:spcPct val="100000"/>
              </a:lnSpc>
              <a:spcBef>
                <a:spcPts val="0"/>
              </a:spcBef>
              <a:spcAft>
                <a:spcPts val="0"/>
              </a:spcAft>
              <a:buNone/>
            </a:pPr>
            <a:r>
              <a:rPr b="1" lang="fr-FR" sz="2100">
                <a:solidFill>
                  <a:srgbClr val="D99594"/>
                </a:solidFill>
                <a:latin typeface="Prompt"/>
                <a:ea typeface="Prompt"/>
                <a:cs typeface="Prompt"/>
                <a:sym typeface="Prompt"/>
              </a:rPr>
              <a:t> mécanique ❞</a:t>
            </a:r>
            <a:endParaRPr b="1" sz="2100">
              <a:solidFill>
                <a:srgbClr val="D99594"/>
              </a:solidFill>
              <a:latin typeface="Prompt"/>
              <a:ea typeface="Prompt"/>
              <a:cs typeface="Prompt"/>
              <a:sym typeface="Prompt"/>
            </a:endParaRPr>
          </a:p>
          <a:p>
            <a:pPr indent="0" lvl="0" marL="0" marR="0" rtl="0" algn="ctr">
              <a:lnSpc>
                <a:spcPct val="100000"/>
              </a:lnSpc>
              <a:spcBef>
                <a:spcPts val="0"/>
              </a:spcBef>
              <a:spcAft>
                <a:spcPts val="0"/>
              </a:spcAft>
              <a:buNone/>
            </a:pPr>
            <a:r>
              <a:t/>
            </a:r>
            <a:endParaRPr b="1" sz="2100">
              <a:solidFill>
                <a:srgbClr val="D99594"/>
              </a:solidFill>
              <a:latin typeface="Prompt"/>
              <a:ea typeface="Prompt"/>
              <a:cs typeface="Prompt"/>
              <a:sym typeface="Prompt"/>
            </a:endParaRPr>
          </a:p>
        </p:txBody>
      </p:sp>
      <p:pic>
        <p:nvPicPr>
          <p:cNvPr id="297" name="Google Shape;297;g388d79f7c69_0_367"/>
          <p:cNvPicPr preferRelativeResize="0"/>
          <p:nvPr/>
        </p:nvPicPr>
        <p:blipFill rotWithShape="1">
          <a:blip r:embed="rId5">
            <a:alphaModFix/>
          </a:blip>
          <a:srcRect b="0" l="0" r="15290" t="46354"/>
          <a:stretch/>
        </p:blipFill>
        <p:spPr>
          <a:xfrm>
            <a:off x="1163925" y="2595150"/>
            <a:ext cx="9036622" cy="3887800"/>
          </a:xfrm>
          <a:prstGeom prst="rect">
            <a:avLst/>
          </a:prstGeom>
          <a:noFill/>
          <a:ln>
            <a:noFill/>
          </a:ln>
        </p:spPr>
      </p:pic>
      <p:pic>
        <p:nvPicPr>
          <p:cNvPr id="298" name="Google Shape;298;g388d79f7c69_0_367"/>
          <p:cNvPicPr preferRelativeResize="0"/>
          <p:nvPr/>
        </p:nvPicPr>
        <p:blipFill rotWithShape="1">
          <a:blip r:embed="rId5">
            <a:alphaModFix/>
          </a:blip>
          <a:srcRect b="54816" l="23147" r="0" t="0"/>
          <a:stretch/>
        </p:blipFill>
        <p:spPr>
          <a:xfrm>
            <a:off x="6884348" y="791950"/>
            <a:ext cx="4924103" cy="1966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id="304" name="Google Shape;304;g388d79f7c69_0_385"/>
          <p:cNvPicPr preferRelativeResize="0"/>
          <p:nvPr/>
        </p:nvPicPr>
        <p:blipFill rotWithShape="1">
          <a:blip r:embed="rId3">
            <a:alphaModFix/>
          </a:blip>
          <a:srcRect b="84662" l="0" r="0" t="7376"/>
          <a:stretch/>
        </p:blipFill>
        <p:spPr>
          <a:xfrm rot="10800000">
            <a:off x="-4" y="1"/>
            <a:ext cx="12192004" cy="647105"/>
          </a:xfrm>
          <a:prstGeom prst="rect">
            <a:avLst/>
          </a:prstGeom>
          <a:noFill/>
          <a:ln>
            <a:noFill/>
          </a:ln>
        </p:spPr>
      </p:pic>
      <p:pic>
        <p:nvPicPr>
          <p:cNvPr id="305" name="Google Shape;305;g388d79f7c69_0_385"/>
          <p:cNvPicPr preferRelativeResize="0"/>
          <p:nvPr/>
        </p:nvPicPr>
        <p:blipFill rotWithShape="1">
          <a:blip r:embed="rId3">
            <a:alphaModFix/>
          </a:blip>
          <a:srcRect b="207" l="0" r="0" t="92177"/>
          <a:stretch/>
        </p:blipFill>
        <p:spPr>
          <a:xfrm>
            <a:off x="0" y="6454826"/>
            <a:ext cx="12192004" cy="410207"/>
          </a:xfrm>
          <a:prstGeom prst="rect">
            <a:avLst/>
          </a:prstGeom>
          <a:noFill/>
          <a:ln>
            <a:noFill/>
          </a:ln>
        </p:spPr>
      </p:pic>
      <p:sp>
        <p:nvSpPr>
          <p:cNvPr id="306" name="Google Shape;306;g388d79f7c69_0_385"/>
          <p:cNvSpPr txBox="1"/>
          <p:nvPr/>
        </p:nvSpPr>
        <p:spPr>
          <a:xfrm>
            <a:off x="39865" y="6512879"/>
            <a:ext cx="9723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164364"/>
                </a:solidFill>
                <a:latin typeface="Arial Black"/>
                <a:ea typeface="Arial Black"/>
                <a:cs typeface="Arial Black"/>
                <a:sym typeface="Arial Black"/>
              </a:rPr>
              <a:t>Confidentiel | Direction des Ressources Humaines Franchise France</a:t>
            </a:r>
            <a:endParaRPr b="0" i="0" sz="1400" u="none" cap="none" strike="noStrike">
              <a:solidFill>
                <a:srgbClr val="164364"/>
              </a:solidFill>
              <a:latin typeface="Arial Black"/>
              <a:ea typeface="Arial Black"/>
              <a:cs typeface="Arial Black"/>
              <a:sym typeface="Arial Black"/>
            </a:endParaRPr>
          </a:p>
        </p:txBody>
      </p:sp>
      <p:pic>
        <p:nvPicPr>
          <p:cNvPr id="307" name="Google Shape;307;g388d79f7c69_0_385"/>
          <p:cNvPicPr preferRelativeResize="0"/>
          <p:nvPr/>
        </p:nvPicPr>
        <p:blipFill rotWithShape="1">
          <a:blip r:embed="rId4">
            <a:alphaModFix/>
          </a:blip>
          <a:srcRect b="0" l="0" r="0" t="0"/>
          <a:stretch/>
        </p:blipFill>
        <p:spPr>
          <a:xfrm>
            <a:off x="11368232" y="177373"/>
            <a:ext cx="440207" cy="292360"/>
          </a:xfrm>
          <a:prstGeom prst="rect">
            <a:avLst/>
          </a:prstGeom>
          <a:noFill/>
          <a:ln>
            <a:noFill/>
          </a:ln>
        </p:spPr>
      </p:pic>
      <p:sp>
        <p:nvSpPr>
          <p:cNvPr id="308" name="Google Shape;308;g388d79f7c69_0_385"/>
          <p:cNvSpPr txBox="1"/>
          <p:nvPr>
            <p:ph idx="12" type="sldNum"/>
          </p:nvPr>
        </p:nvSpPr>
        <p:spPr>
          <a:xfrm>
            <a:off x="9398397" y="648296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309" name="Google Shape;309;g388d79f7c69_0_385"/>
          <p:cNvSpPr/>
          <p:nvPr/>
        </p:nvSpPr>
        <p:spPr>
          <a:xfrm>
            <a:off x="242858" y="154225"/>
            <a:ext cx="4307100" cy="4002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b="1" lang="fr-FR" sz="2600" cap="small">
                <a:solidFill>
                  <a:srgbClr val="0E3368"/>
                </a:solidFill>
                <a:latin typeface="Roboto Medium"/>
                <a:ea typeface="Roboto Medium"/>
                <a:cs typeface="Roboto Medium"/>
                <a:sym typeface="Roboto Medium"/>
              </a:rPr>
              <a:t>Votre magasin : La sécurité</a:t>
            </a:r>
            <a:endParaRPr b="1" sz="2600" cap="small">
              <a:solidFill>
                <a:srgbClr val="0E3368"/>
              </a:solidFill>
              <a:latin typeface="Roboto Medium"/>
              <a:ea typeface="Roboto Medium"/>
              <a:cs typeface="Roboto Medium"/>
              <a:sym typeface="Roboto Medium"/>
            </a:endParaRPr>
          </a:p>
          <a:p>
            <a:pPr indent="0" lvl="0" marL="0" rtl="0" algn="just">
              <a:spcBef>
                <a:spcPts val="0"/>
              </a:spcBef>
              <a:spcAft>
                <a:spcPts val="0"/>
              </a:spcAft>
              <a:buNone/>
            </a:pPr>
            <a:r>
              <a:t/>
            </a:r>
            <a:endParaRPr b="1" sz="2600" cap="small">
              <a:solidFill>
                <a:srgbClr val="0E3368"/>
              </a:solidFill>
              <a:latin typeface="Roboto Medium"/>
              <a:ea typeface="Roboto Medium"/>
              <a:cs typeface="Roboto Medium"/>
              <a:sym typeface="Roboto Medium"/>
            </a:endParaRPr>
          </a:p>
        </p:txBody>
      </p:sp>
      <p:sp>
        <p:nvSpPr>
          <p:cNvPr id="310" name="Google Shape;310;g388d79f7c69_0_385"/>
          <p:cNvSpPr txBox="1"/>
          <p:nvPr/>
        </p:nvSpPr>
        <p:spPr>
          <a:xfrm>
            <a:off x="242850" y="933825"/>
            <a:ext cx="30000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600">
              <a:solidFill>
                <a:srgbClr val="51ACB8"/>
              </a:solidFill>
              <a:latin typeface="Satisfy"/>
              <a:ea typeface="Satisfy"/>
              <a:cs typeface="Satisfy"/>
              <a:sym typeface="Satisfy"/>
            </a:endParaRPr>
          </a:p>
        </p:txBody>
      </p:sp>
      <p:sp>
        <p:nvSpPr>
          <p:cNvPr id="311" name="Google Shape;311;g388d79f7c69_0_385"/>
          <p:cNvSpPr txBox="1"/>
          <p:nvPr/>
        </p:nvSpPr>
        <p:spPr>
          <a:xfrm>
            <a:off x="4206900" y="933825"/>
            <a:ext cx="4878900" cy="1154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lang="fr-FR" sz="2100">
                <a:solidFill>
                  <a:srgbClr val="D99594"/>
                </a:solidFill>
                <a:latin typeface="Prompt"/>
                <a:ea typeface="Prompt"/>
                <a:cs typeface="Prompt"/>
                <a:sym typeface="Prompt"/>
              </a:rPr>
              <a:t>❝ Le nettoyage et la désinfection ❞</a:t>
            </a:r>
            <a:endParaRPr b="1" sz="2100">
              <a:solidFill>
                <a:srgbClr val="D99594"/>
              </a:solidFill>
              <a:latin typeface="Prompt"/>
              <a:ea typeface="Prompt"/>
              <a:cs typeface="Prompt"/>
              <a:sym typeface="Prompt"/>
            </a:endParaRPr>
          </a:p>
          <a:p>
            <a:pPr indent="0" lvl="0" marL="0" marR="0" rtl="0" algn="ctr">
              <a:lnSpc>
                <a:spcPct val="100000"/>
              </a:lnSpc>
              <a:spcBef>
                <a:spcPts val="0"/>
              </a:spcBef>
              <a:spcAft>
                <a:spcPts val="0"/>
              </a:spcAft>
              <a:buNone/>
            </a:pPr>
            <a:r>
              <a:t/>
            </a:r>
            <a:endParaRPr b="1" sz="2100">
              <a:solidFill>
                <a:srgbClr val="D99594"/>
              </a:solidFill>
              <a:latin typeface="Prompt"/>
              <a:ea typeface="Prompt"/>
              <a:cs typeface="Prompt"/>
              <a:sym typeface="Prompt"/>
            </a:endParaRPr>
          </a:p>
          <a:p>
            <a:pPr indent="0" lvl="0" marL="0" marR="0" rtl="0" algn="ctr">
              <a:lnSpc>
                <a:spcPct val="100000"/>
              </a:lnSpc>
              <a:spcBef>
                <a:spcPts val="0"/>
              </a:spcBef>
              <a:spcAft>
                <a:spcPts val="0"/>
              </a:spcAft>
              <a:buNone/>
            </a:pPr>
            <a:r>
              <a:t/>
            </a:r>
            <a:endParaRPr b="1" sz="2100">
              <a:solidFill>
                <a:srgbClr val="D99594"/>
              </a:solidFill>
              <a:latin typeface="Prompt"/>
              <a:ea typeface="Prompt"/>
              <a:cs typeface="Prompt"/>
              <a:sym typeface="Prompt"/>
            </a:endParaRPr>
          </a:p>
        </p:txBody>
      </p:sp>
      <p:pic>
        <p:nvPicPr>
          <p:cNvPr id="312" name="Google Shape;312;g388d79f7c69_0_385"/>
          <p:cNvPicPr preferRelativeResize="0"/>
          <p:nvPr/>
        </p:nvPicPr>
        <p:blipFill>
          <a:blip r:embed="rId5">
            <a:alphaModFix/>
          </a:blip>
          <a:stretch>
            <a:fillRect/>
          </a:stretch>
        </p:blipFill>
        <p:spPr>
          <a:xfrm>
            <a:off x="3107425" y="1599900"/>
            <a:ext cx="6846658" cy="4592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id="318" name="Google Shape;318;g388d79f7c69_0_401"/>
          <p:cNvPicPr preferRelativeResize="0"/>
          <p:nvPr/>
        </p:nvPicPr>
        <p:blipFill rotWithShape="1">
          <a:blip r:embed="rId3">
            <a:alphaModFix/>
          </a:blip>
          <a:srcRect b="84662" l="0" r="0" t="7376"/>
          <a:stretch/>
        </p:blipFill>
        <p:spPr>
          <a:xfrm rot="10800000">
            <a:off x="-4" y="1"/>
            <a:ext cx="12192004" cy="647105"/>
          </a:xfrm>
          <a:prstGeom prst="rect">
            <a:avLst/>
          </a:prstGeom>
          <a:noFill/>
          <a:ln>
            <a:noFill/>
          </a:ln>
        </p:spPr>
      </p:pic>
      <p:pic>
        <p:nvPicPr>
          <p:cNvPr id="319" name="Google Shape;319;g388d79f7c69_0_401"/>
          <p:cNvPicPr preferRelativeResize="0"/>
          <p:nvPr/>
        </p:nvPicPr>
        <p:blipFill rotWithShape="1">
          <a:blip r:embed="rId3">
            <a:alphaModFix/>
          </a:blip>
          <a:srcRect b="207" l="0" r="0" t="92177"/>
          <a:stretch/>
        </p:blipFill>
        <p:spPr>
          <a:xfrm>
            <a:off x="0" y="6454826"/>
            <a:ext cx="12192004" cy="410207"/>
          </a:xfrm>
          <a:prstGeom prst="rect">
            <a:avLst/>
          </a:prstGeom>
          <a:noFill/>
          <a:ln>
            <a:noFill/>
          </a:ln>
        </p:spPr>
      </p:pic>
      <p:sp>
        <p:nvSpPr>
          <p:cNvPr id="320" name="Google Shape;320;g388d79f7c69_0_401"/>
          <p:cNvSpPr txBox="1"/>
          <p:nvPr/>
        </p:nvSpPr>
        <p:spPr>
          <a:xfrm>
            <a:off x="39865" y="6512879"/>
            <a:ext cx="9723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164364"/>
                </a:solidFill>
                <a:latin typeface="Arial Black"/>
                <a:ea typeface="Arial Black"/>
                <a:cs typeface="Arial Black"/>
                <a:sym typeface="Arial Black"/>
              </a:rPr>
              <a:t>Confidentiel | Direction des Ressources Humaines Franchise France</a:t>
            </a:r>
            <a:endParaRPr b="0" i="0" sz="1400" u="none" cap="none" strike="noStrike">
              <a:solidFill>
                <a:srgbClr val="164364"/>
              </a:solidFill>
              <a:latin typeface="Arial Black"/>
              <a:ea typeface="Arial Black"/>
              <a:cs typeface="Arial Black"/>
              <a:sym typeface="Arial Black"/>
            </a:endParaRPr>
          </a:p>
        </p:txBody>
      </p:sp>
      <p:pic>
        <p:nvPicPr>
          <p:cNvPr id="321" name="Google Shape;321;g388d79f7c69_0_401"/>
          <p:cNvPicPr preferRelativeResize="0"/>
          <p:nvPr/>
        </p:nvPicPr>
        <p:blipFill rotWithShape="1">
          <a:blip r:embed="rId4">
            <a:alphaModFix/>
          </a:blip>
          <a:srcRect b="0" l="0" r="0" t="0"/>
          <a:stretch/>
        </p:blipFill>
        <p:spPr>
          <a:xfrm>
            <a:off x="11368232" y="177373"/>
            <a:ext cx="440207" cy="292360"/>
          </a:xfrm>
          <a:prstGeom prst="rect">
            <a:avLst/>
          </a:prstGeom>
          <a:noFill/>
          <a:ln>
            <a:noFill/>
          </a:ln>
        </p:spPr>
      </p:pic>
      <p:sp>
        <p:nvSpPr>
          <p:cNvPr id="322" name="Google Shape;322;g388d79f7c69_0_401"/>
          <p:cNvSpPr txBox="1"/>
          <p:nvPr>
            <p:ph idx="12" type="sldNum"/>
          </p:nvPr>
        </p:nvSpPr>
        <p:spPr>
          <a:xfrm>
            <a:off x="9398397" y="648296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323" name="Google Shape;323;g388d79f7c69_0_401"/>
          <p:cNvSpPr/>
          <p:nvPr/>
        </p:nvSpPr>
        <p:spPr>
          <a:xfrm>
            <a:off x="242858" y="154225"/>
            <a:ext cx="4307100" cy="4002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b="1" lang="fr-FR" sz="2600" cap="small">
                <a:solidFill>
                  <a:srgbClr val="0E3368"/>
                </a:solidFill>
                <a:latin typeface="Roboto Medium"/>
                <a:ea typeface="Roboto Medium"/>
                <a:cs typeface="Roboto Medium"/>
                <a:sym typeface="Roboto Medium"/>
              </a:rPr>
              <a:t>Votre magasin : La sécurité</a:t>
            </a:r>
            <a:endParaRPr b="1" sz="2600" cap="small">
              <a:solidFill>
                <a:srgbClr val="0E3368"/>
              </a:solidFill>
              <a:latin typeface="Roboto Medium"/>
              <a:ea typeface="Roboto Medium"/>
              <a:cs typeface="Roboto Medium"/>
              <a:sym typeface="Roboto Medium"/>
            </a:endParaRPr>
          </a:p>
          <a:p>
            <a:pPr indent="0" lvl="0" marL="0" rtl="0" algn="just">
              <a:spcBef>
                <a:spcPts val="0"/>
              </a:spcBef>
              <a:spcAft>
                <a:spcPts val="0"/>
              </a:spcAft>
              <a:buNone/>
            </a:pPr>
            <a:r>
              <a:t/>
            </a:r>
            <a:endParaRPr b="1" sz="2600" cap="small">
              <a:solidFill>
                <a:srgbClr val="0E3368"/>
              </a:solidFill>
              <a:latin typeface="Roboto Medium"/>
              <a:ea typeface="Roboto Medium"/>
              <a:cs typeface="Roboto Medium"/>
              <a:sym typeface="Roboto Medium"/>
            </a:endParaRPr>
          </a:p>
        </p:txBody>
      </p:sp>
      <p:sp>
        <p:nvSpPr>
          <p:cNvPr id="324" name="Google Shape;324;g388d79f7c69_0_401"/>
          <p:cNvSpPr txBox="1"/>
          <p:nvPr/>
        </p:nvSpPr>
        <p:spPr>
          <a:xfrm>
            <a:off x="242850" y="933825"/>
            <a:ext cx="30000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600">
              <a:solidFill>
                <a:srgbClr val="51ACB8"/>
              </a:solidFill>
              <a:latin typeface="Satisfy"/>
              <a:ea typeface="Satisfy"/>
              <a:cs typeface="Satisfy"/>
              <a:sym typeface="Satisfy"/>
            </a:endParaRPr>
          </a:p>
        </p:txBody>
      </p:sp>
      <p:sp>
        <p:nvSpPr>
          <p:cNvPr id="325" name="Google Shape;325;g388d79f7c69_0_401"/>
          <p:cNvSpPr txBox="1"/>
          <p:nvPr/>
        </p:nvSpPr>
        <p:spPr>
          <a:xfrm>
            <a:off x="242850" y="933825"/>
            <a:ext cx="7725600" cy="585000"/>
          </a:xfrm>
          <a:prstGeom prst="rect">
            <a:avLst/>
          </a:prstGeom>
          <a:noFill/>
          <a:ln>
            <a:noFill/>
          </a:ln>
        </p:spPr>
        <p:txBody>
          <a:bodyPr anchorCtr="0" anchor="t" bIns="91425" lIns="91425" spcFirstLastPara="1" rIns="91425" wrap="square" tIns="91425">
            <a:spAutoFit/>
          </a:bodyPr>
          <a:lstStyle/>
          <a:p>
            <a:pPr indent="0" lvl="0" marL="0" marR="1529715" rtl="0" algn="l">
              <a:spcBef>
                <a:spcPts val="0"/>
              </a:spcBef>
              <a:spcAft>
                <a:spcPts val="0"/>
              </a:spcAft>
              <a:buNone/>
            </a:pPr>
            <a:r>
              <a:rPr b="1" lang="fr-FR" sz="2600">
                <a:solidFill>
                  <a:srgbClr val="51ACB8"/>
                </a:solidFill>
                <a:latin typeface="Satisfy"/>
                <a:ea typeface="Satisfy"/>
                <a:cs typeface="Satisfy"/>
                <a:sym typeface="Satisfy"/>
              </a:rPr>
              <a:t>Les équipements de protection individuelle</a:t>
            </a:r>
            <a:endParaRPr/>
          </a:p>
        </p:txBody>
      </p:sp>
      <p:sp>
        <p:nvSpPr>
          <p:cNvPr id="326" name="Google Shape;326;g388d79f7c69_0_401"/>
          <p:cNvSpPr txBox="1"/>
          <p:nvPr/>
        </p:nvSpPr>
        <p:spPr>
          <a:xfrm>
            <a:off x="242850" y="1700475"/>
            <a:ext cx="5991000" cy="3140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a:solidFill>
                  <a:srgbClr val="D99594"/>
                </a:solidFill>
                <a:latin typeface="Prompt"/>
                <a:ea typeface="Prompt"/>
                <a:cs typeface="Prompt"/>
                <a:sym typeface="Prompt"/>
              </a:rPr>
              <a:t>❝ </a:t>
            </a:r>
            <a:r>
              <a:rPr b="1" lang="fr-FR" sz="1600">
                <a:solidFill>
                  <a:srgbClr val="D99594"/>
                </a:solidFill>
                <a:latin typeface="Roboto Medium"/>
                <a:ea typeface="Roboto Medium"/>
                <a:cs typeface="Roboto Medium"/>
                <a:sym typeface="Roboto Medium"/>
              </a:rPr>
              <a:t>ÉQUIPEMENTS DE PROTECTION COLLECTIVE</a:t>
            </a:r>
            <a:r>
              <a:rPr b="1" lang="fr-FR" sz="1200">
                <a:solidFill>
                  <a:srgbClr val="D99594"/>
                </a:solidFill>
                <a:latin typeface="Roboto Medium"/>
                <a:ea typeface="Roboto Medium"/>
                <a:cs typeface="Roboto Medium"/>
                <a:sym typeface="Roboto Medium"/>
              </a:rPr>
              <a:t> </a:t>
            </a:r>
            <a:r>
              <a:rPr b="1" lang="fr-FR">
                <a:solidFill>
                  <a:srgbClr val="D99594"/>
                </a:solidFill>
                <a:latin typeface="Prompt"/>
                <a:ea typeface="Prompt"/>
                <a:cs typeface="Prompt"/>
                <a:sym typeface="Prompt"/>
              </a:rPr>
              <a:t>❞</a:t>
            </a:r>
            <a:r>
              <a:rPr b="1" lang="fr-FR" sz="1200">
                <a:solidFill>
                  <a:srgbClr val="D99594"/>
                </a:solidFill>
                <a:latin typeface="Roboto Medium"/>
                <a:ea typeface="Roboto Medium"/>
                <a:cs typeface="Roboto Medium"/>
                <a:sym typeface="Roboto Medium"/>
              </a:rPr>
              <a:t> </a:t>
            </a:r>
            <a:endParaRPr sz="1600">
              <a:solidFill>
                <a:srgbClr val="D99594"/>
              </a:solidFill>
              <a:latin typeface="Roboto Medium"/>
              <a:ea typeface="Roboto Medium"/>
              <a:cs typeface="Roboto Medium"/>
              <a:sym typeface="Roboto Medium"/>
            </a:endParaRPr>
          </a:p>
          <a:p>
            <a:pPr indent="0" lvl="0" marL="0" rtl="0" algn="l">
              <a:spcBef>
                <a:spcPts val="0"/>
              </a:spcBef>
              <a:spcAft>
                <a:spcPts val="0"/>
              </a:spcAft>
              <a:buNone/>
            </a:pPr>
            <a:r>
              <a:t/>
            </a:r>
            <a:endParaRPr sz="1600">
              <a:solidFill>
                <a:srgbClr val="173460"/>
              </a:solidFill>
              <a:latin typeface="Roboto Medium"/>
              <a:ea typeface="Roboto Medium"/>
              <a:cs typeface="Roboto Medium"/>
              <a:sym typeface="Roboto Medium"/>
            </a:endParaRPr>
          </a:p>
          <a:p>
            <a:pPr indent="0" lvl="0" marL="0" rtl="0" algn="just">
              <a:spcBef>
                <a:spcPts val="0"/>
              </a:spcBef>
              <a:spcAft>
                <a:spcPts val="0"/>
              </a:spcAft>
              <a:buNone/>
            </a:pPr>
            <a:r>
              <a:rPr lang="fr-FR" sz="1200">
                <a:solidFill>
                  <a:srgbClr val="173460"/>
                </a:solidFill>
                <a:latin typeface="Roboto Medium"/>
                <a:ea typeface="Roboto Medium"/>
                <a:cs typeface="Roboto Medium"/>
                <a:sym typeface="Roboto Medium"/>
              </a:rPr>
              <a:t>Il est strictement interdit de neutraliser les dispositifs de protection collective mis en place sur le site.</a:t>
            </a:r>
            <a:endParaRPr sz="1600">
              <a:solidFill>
                <a:srgbClr val="173460"/>
              </a:solidFill>
              <a:latin typeface="Roboto Medium"/>
              <a:ea typeface="Roboto Medium"/>
              <a:cs typeface="Roboto Medium"/>
              <a:sym typeface="Roboto Medium"/>
            </a:endParaRPr>
          </a:p>
          <a:p>
            <a:pPr indent="0" lvl="0" marL="0" rtl="0" algn="just">
              <a:spcBef>
                <a:spcPts val="0"/>
              </a:spcBef>
              <a:spcAft>
                <a:spcPts val="0"/>
              </a:spcAft>
              <a:buNone/>
            </a:pPr>
            <a:r>
              <a:t/>
            </a:r>
            <a:endParaRPr sz="1600">
              <a:solidFill>
                <a:srgbClr val="173460"/>
              </a:solidFill>
              <a:latin typeface="Roboto Medium"/>
              <a:ea typeface="Roboto Medium"/>
              <a:cs typeface="Roboto Medium"/>
              <a:sym typeface="Roboto Medium"/>
            </a:endParaRPr>
          </a:p>
          <a:p>
            <a:pPr indent="0" lvl="0" marL="0" rtl="0" algn="ctr">
              <a:spcBef>
                <a:spcPts val="0"/>
              </a:spcBef>
              <a:spcAft>
                <a:spcPts val="0"/>
              </a:spcAft>
              <a:buNone/>
            </a:pPr>
            <a:r>
              <a:rPr b="1" lang="fr-FR">
                <a:solidFill>
                  <a:srgbClr val="D99594"/>
                </a:solidFill>
                <a:latin typeface="Prompt"/>
                <a:ea typeface="Prompt"/>
                <a:cs typeface="Prompt"/>
                <a:sym typeface="Prompt"/>
              </a:rPr>
              <a:t>❝ </a:t>
            </a:r>
            <a:r>
              <a:rPr b="1" lang="fr-FR" sz="1600">
                <a:solidFill>
                  <a:srgbClr val="D99594"/>
                </a:solidFill>
                <a:latin typeface="Roboto Medium"/>
                <a:ea typeface="Roboto Medium"/>
                <a:cs typeface="Roboto Medium"/>
                <a:sym typeface="Roboto Medium"/>
              </a:rPr>
              <a:t>ÉQUIPEMENTS DE PROTECTION INDIVIDUELLE</a:t>
            </a:r>
            <a:r>
              <a:rPr b="1" lang="fr-FR">
                <a:solidFill>
                  <a:srgbClr val="D99594"/>
                </a:solidFill>
                <a:latin typeface="Prompt"/>
                <a:ea typeface="Prompt"/>
                <a:cs typeface="Prompt"/>
                <a:sym typeface="Prompt"/>
              </a:rPr>
              <a:t> ❞</a:t>
            </a:r>
            <a:endParaRPr b="1">
              <a:solidFill>
                <a:srgbClr val="D99594"/>
              </a:solidFill>
              <a:latin typeface="Prompt"/>
              <a:ea typeface="Prompt"/>
              <a:cs typeface="Prompt"/>
              <a:sym typeface="Prompt"/>
            </a:endParaRPr>
          </a:p>
          <a:p>
            <a:pPr indent="0" lvl="0" marL="0" rtl="0" algn="just">
              <a:spcBef>
                <a:spcPts val="0"/>
              </a:spcBef>
              <a:spcAft>
                <a:spcPts val="0"/>
              </a:spcAft>
              <a:buNone/>
            </a:pPr>
            <a:r>
              <a:t/>
            </a:r>
            <a:endParaRPr sz="1600">
              <a:solidFill>
                <a:srgbClr val="173460"/>
              </a:solidFill>
              <a:latin typeface="Roboto Medium"/>
              <a:ea typeface="Roboto Medium"/>
              <a:cs typeface="Roboto Medium"/>
              <a:sym typeface="Roboto Medium"/>
            </a:endParaRPr>
          </a:p>
          <a:p>
            <a:pPr indent="0" lvl="0" marL="0" rtl="0" algn="just">
              <a:spcBef>
                <a:spcPts val="0"/>
              </a:spcBef>
              <a:spcAft>
                <a:spcPts val="0"/>
              </a:spcAft>
              <a:buNone/>
            </a:pPr>
            <a:r>
              <a:rPr lang="fr-FR" sz="1200">
                <a:solidFill>
                  <a:srgbClr val="173460"/>
                </a:solidFill>
                <a:latin typeface="Roboto Medium"/>
                <a:ea typeface="Roboto Medium"/>
                <a:cs typeface="Roboto Medium"/>
                <a:sym typeface="Roboto Medium"/>
              </a:rPr>
              <a:t>Une tenue correcte compatible avec le travail que les personnes ont à exécuter est exigée.</a:t>
            </a:r>
            <a:endParaRPr sz="1600">
              <a:solidFill>
                <a:srgbClr val="173460"/>
              </a:solidFill>
              <a:latin typeface="Roboto Medium"/>
              <a:ea typeface="Roboto Medium"/>
              <a:cs typeface="Roboto Medium"/>
              <a:sym typeface="Roboto Medium"/>
            </a:endParaRPr>
          </a:p>
          <a:p>
            <a:pPr indent="0" lvl="0" marL="0" rtl="0" algn="just">
              <a:spcBef>
                <a:spcPts val="0"/>
              </a:spcBef>
              <a:spcAft>
                <a:spcPts val="0"/>
              </a:spcAft>
              <a:buNone/>
            </a:pPr>
            <a:r>
              <a:t/>
            </a:r>
            <a:endParaRPr sz="1600">
              <a:solidFill>
                <a:srgbClr val="173460"/>
              </a:solidFill>
              <a:latin typeface="Roboto Medium"/>
              <a:ea typeface="Roboto Medium"/>
              <a:cs typeface="Roboto Medium"/>
              <a:sym typeface="Roboto Medium"/>
            </a:endParaRPr>
          </a:p>
          <a:p>
            <a:pPr indent="0" lvl="0" marL="0" rtl="0" algn="just">
              <a:spcBef>
                <a:spcPts val="0"/>
              </a:spcBef>
              <a:spcAft>
                <a:spcPts val="0"/>
              </a:spcAft>
              <a:buNone/>
            </a:pPr>
            <a:r>
              <a:rPr lang="fr-FR" sz="1200">
                <a:solidFill>
                  <a:srgbClr val="173460"/>
                </a:solidFill>
                <a:latin typeface="Roboto Medium"/>
                <a:ea typeface="Roboto Medium"/>
                <a:cs typeface="Roboto Medium"/>
                <a:sym typeface="Roboto Medium"/>
              </a:rPr>
              <a:t>Lorsque des EPI s’imposent, ils doivent obligatoirement être portés, utilisés.</a:t>
            </a:r>
            <a:endParaRPr sz="1200">
              <a:solidFill>
                <a:srgbClr val="173460"/>
              </a:solidFill>
              <a:latin typeface="Roboto Medium"/>
              <a:ea typeface="Roboto Medium"/>
              <a:cs typeface="Roboto Medium"/>
              <a:sym typeface="Roboto Medium"/>
            </a:endParaRPr>
          </a:p>
          <a:p>
            <a:pPr indent="0" lvl="0" marL="0" rtl="0" algn="just">
              <a:spcBef>
                <a:spcPts val="0"/>
              </a:spcBef>
              <a:spcAft>
                <a:spcPts val="0"/>
              </a:spcAft>
              <a:buNone/>
            </a:pPr>
            <a:r>
              <a:t/>
            </a:r>
            <a:endParaRPr sz="1200">
              <a:solidFill>
                <a:srgbClr val="173460"/>
              </a:solidFill>
              <a:latin typeface="Roboto Medium"/>
              <a:ea typeface="Roboto Medium"/>
              <a:cs typeface="Roboto Medium"/>
              <a:sym typeface="Roboto Medium"/>
            </a:endParaRPr>
          </a:p>
          <a:p>
            <a:pPr indent="0" lvl="0" marL="0" rtl="0" algn="just">
              <a:spcBef>
                <a:spcPts val="0"/>
              </a:spcBef>
              <a:spcAft>
                <a:spcPts val="0"/>
              </a:spcAft>
              <a:buNone/>
            </a:pPr>
            <a:r>
              <a:t/>
            </a:r>
            <a:endParaRPr sz="1200">
              <a:solidFill>
                <a:srgbClr val="173460"/>
              </a:solidFill>
              <a:latin typeface="Roboto Medium"/>
              <a:ea typeface="Roboto Medium"/>
              <a:cs typeface="Roboto Medium"/>
              <a:sym typeface="Roboto Medium"/>
            </a:endParaRPr>
          </a:p>
          <a:p>
            <a:pPr indent="0" lvl="0" marL="0" rtl="0" algn="just">
              <a:spcBef>
                <a:spcPts val="0"/>
              </a:spcBef>
              <a:spcAft>
                <a:spcPts val="0"/>
              </a:spcAft>
              <a:buNone/>
            </a:pPr>
            <a:r>
              <a:t/>
            </a:r>
            <a:endParaRPr sz="1200">
              <a:solidFill>
                <a:srgbClr val="173460"/>
              </a:solidFill>
              <a:latin typeface="Roboto Medium"/>
              <a:ea typeface="Roboto Medium"/>
              <a:cs typeface="Roboto Medium"/>
              <a:sym typeface="Roboto Medium"/>
            </a:endParaRPr>
          </a:p>
        </p:txBody>
      </p:sp>
      <p:pic>
        <p:nvPicPr>
          <p:cNvPr id="327" name="Google Shape;327;g388d79f7c69_0_401"/>
          <p:cNvPicPr preferRelativeResize="0"/>
          <p:nvPr/>
        </p:nvPicPr>
        <p:blipFill>
          <a:blip r:embed="rId5">
            <a:alphaModFix/>
          </a:blip>
          <a:stretch>
            <a:fillRect/>
          </a:stretch>
        </p:blipFill>
        <p:spPr>
          <a:xfrm>
            <a:off x="6513575" y="1592138"/>
            <a:ext cx="5581635" cy="2832301"/>
          </a:xfrm>
          <a:prstGeom prst="rect">
            <a:avLst/>
          </a:prstGeom>
          <a:noFill/>
          <a:ln>
            <a:noFill/>
          </a:ln>
        </p:spPr>
      </p:pic>
      <p:sp>
        <p:nvSpPr>
          <p:cNvPr id="328" name="Google Shape;328;g388d79f7c69_0_401"/>
          <p:cNvSpPr txBox="1"/>
          <p:nvPr/>
        </p:nvSpPr>
        <p:spPr>
          <a:xfrm>
            <a:off x="6533518" y="1272262"/>
            <a:ext cx="4534500" cy="3693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fr-FR" sz="1200">
                <a:solidFill>
                  <a:srgbClr val="173460"/>
                </a:solidFill>
                <a:latin typeface="Roboto Medium"/>
                <a:ea typeface="Roboto Medium"/>
                <a:cs typeface="Roboto Medium"/>
                <a:sym typeface="Roboto Medium"/>
              </a:rPr>
              <a:t>Les pictogrammes relatifs aux EPI sont les suivants :</a:t>
            </a:r>
            <a:endParaRPr/>
          </a:p>
        </p:txBody>
      </p:sp>
      <p:cxnSp>
        <p:nvCxnSpPr>
          <p:cNvPr id="329" name="Google Shape;329;g388d79f7c69_0_401"/>
          <p:cNvCxnSpPr/>
          <p:nvPr/>
        </p:nvCxnSpPr>
        <p:spPr>
          <a:xfrm>
            <a:off x="6431050" y="975875"/>
            <a:ext cx="0" cy="3535200"/>
          </a:xfrm>
          <a:prstGeom prst="straightConnector1">
            <a:avLst/>
          </a:prstGeom>
          <a:noFill/>
          <a:ln cap="flat" cmpd="sng" w="19050">
            <a:solidFill>
              <a:srgbClr val="3E87A7"/>
            </a:solidFill>
            <a:prstDash val="solid"/>
            <a:round/>
            <a:headEnd len="sm" w="sm" type="none"/>
            <a:tailEnd len="sm" w="sm" type="none"/>
          </a:ln>
        </p:spPr>
      </p:cxnSp>
      <p:sp>
        <p:nvSpPr>
          <p:cNvPr id="330" name="Google Shape;330;g388d79f7c69_0_401"/>
          <p:cNvSpPr txBox="1"/>
          <p:nvPr/>
        </p:nvSpPr>
        <p:spPr>
          <a:xfrm>
            <a:off x="863650" y="4867200"/>
            <a:ext cx="10822500" cy="1231500"/>
          </a:xfrm>
          <a:prstGeom prst="rect">
            <a:avLst/>
          </a:prstGeom>
          <a:solidFill>
            <a:srgbClr val="51ACB8"/>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FR" sz="1600">
                <a:solidFill>
                  <a:schemeClr val="lt1"/>
                </a:solidFill>
                <a:latin typeface="Roboto Medium"/>
                <a:ea typeface="Roboto Medium"/>
                <a:cs typeface="Roboto Medium"/>
                <a:sym typeface="Roboto Medium"/>
              </a:rPr>
              <a:t>Vous devez vous sentir responsable de votre sécurité comme de celle de vos collègues de travail* </a:t>
            </a:r>
            <a:endParaRPr sz="1600">
              <a:solidFill>
                <a:schemeClr val="lt1"/>
              </a:solidFill>
              <a:latin typeface="Roboto Medium"/>
              <a:ea typeface="Roboto Medium"/>
              <a:cs typeface="Roboto Medium"/>
              <a:sym typeface="Roboto Medium"/>
            </a:endParaRPr>
          </a:p>
          <a:p>
            <a:pPr indent="0" lvl="0" marL="0" rtl="0" algn="just">
              <a:spcBef>
                <a:spcPts val="0"/>
              </a:spcBef>
              <a:spcAft>
                <a:spcPts val="0"/>
              </a:spcAft>
              <a:buNone/>
            </a:pPr>
            <a:r>
              <a:t/>
            </a:r>
            <a:endParaRPr sz="1600">
              <a:solidFill>
                <a:schemeClr val="lt1"/>
              </a:solidFill>
              <a:latin typeface="Roboto Medium"/>
              <a:ea typeface="Roboto Medium"/>
              <a:cs typeface="Roboto Medium"/>
              <a:sym typeface="Roboto Medium"/>
            </a:endParaRPr>
          </a:p>
          <a:p>
            <a:pPr indent="-304800" lvl="0" marL="457200" rtl="0" algn="just">
              <a:spcBef>
                <a:spcPts val="0"/>
              </a:spcBef>
              <a:spcAft>
                <a:spcPts val="0"/>
              </a:spcAft>
              <a:buClr>
                <a:schemeClr val="lt1"/>
              </a:buClr>
              <a:buSzPts val="1200"/>
              <a:buFont typeface="Roboto Medium"/>
              <a:buChar char="●"/>
            </a:pPr>
            <a:r>
              <a:rPr lang="fr-FR" sz="1200">
                <a:solidFill>
                  <a:schemeClr val="lt1"/>
                </a:solidFill>
                <a:latin typeface="Roboto Medium"/>
                <a:ea typeface="Roboto Medium"/>
                <a:cs typeface="Roboto Medium"/>
                <a:sym typeface="Roboto Medium"/>
              </a:rPr>
              <a:t>Participez à son maintien et à son amélioration en appliquant les consignes générales qui vous ont été présentées et les consignes spécifiques à votre poste de travail.</a:t>
            </a:r>
            <a:endParaRPr sz="1200">
              <a:solidFill>
                <a:schemeClr val="lt1"/>
              </a:solidFill>
              <a:latin typeface="Roboto Medium"/>
              <a:ea typeface="Roboto Medium"/>
              <a:cs typeface="Roboto Medium"/>
              <a:sym typeface="Roboto Medium"/>
            </a:endParaRPr>
          </a:p>
          <a:p>
            <a:pPr indent="-304800" lvl="0" marL="457200" rtl="0" algn="just">
              <a:spcBef>
                <a:spcPts val="0"/>
              </a:spcBef>
              <a:spcAft>
                <a:spcPts val="0"/>
              </a:spcAft>
              <a:buClr>
                <a:schemeClr val="lt1"/>
              </a:buClr>
              <a:buSzPts val="1200"/>
              <a:buFont typeface="Roboto Medium"/>
              <a:buChar char="●"/>
            </a:pPr>
            <a:r>
              <a:rPr lang="fr-FR" sz="1200">
                <a:solidFill>
                  <a:schemeClr val="lt1"/>
                </a:solidFill>
                <a:latin typeface="Roboto Medium"/>
                <a:ea typeface="Roboto Medium"/>
                <a:cs typeface="Roboto Medium"/>
                <a:sym typeface="Roboto Medium"/>
              </a:rPr>
              <a:t>Si vous constatez une anomalie, si vous avez un doute, n’hésitez pas à en parler avec votre responsable. Il prendra les mesures qui s’imposent.</a:t>
            </a:r>
            <a:endParaRPr>
              <a:solidFill>
                <a:schemeClr val="lt1"/>
              </a:solidFill>
            </a:endParaRPr>
          </a:p>
        </p:txBody>
      </p:sp>
      <p:sp>
        <p:nvSpPr>
          <p:cNvPr id="331" name="Google Shape;331;g388d79f7c69_0_401"/>
          <p:cNvSpPr txBox="1"/>
          <p:nvPr/>
        </p:nvSpPr>
        <p:spPr>
          <a:xfrm>
            <a:off x="10088344" y="6052900"/>
            <a:ext cx="15978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fr-FR" sz="1100">
                <a:solidFill>
                  <a:schemeClr val="dk2"/>
                </a:solidFill>
                <a:latin typeface="Verdana"/>
                <a:ea typeface="Verdana"/>
                <a:cs typeface="Verdana"/>
                <a:sym typeface="Verdana"/>
              </a:rPr>
              <a:t> *</a:t>
            </a:r>
            <a:r>
              <a:rPr lang="fr-FR" sz="1050">
                <a:solidFill>
                  <a:schemeClr val="dk2"/>
                </a:solidFill>
              </a:rPr>
              <a:t>Article L4122-1</a:t>
            </a:r>
            <a:endParaRPr>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pic>
        <p:nvPicPr>
          <p:cNvPr id="36" name="Google Shape;36;p5"/>
          <p:cNvPicPr preferRelativeResize="0"/>
          <p:nvPr/>
        </p:nvPicPr>
        <p:blipFill rotWithShape="1">
          <a:blip r:embed="rId3">
            <a:alphaModFix/>
          </a:blip>
          <a:srcRect b="84662" l="0" r="0" t="7377"/>
          <a:stretch/>
        </p:blipFill>
        <p:spPr>
          <a:xfrm rot="10800000">
            <a:off x="-4" y="1"/>
            <a:ext cx="12192004" cy="647105"/>
          </a:xfrm>
          <a:prstGeom prst="rect">
            <a:avLst/>
          </a:prstGeom>
          <a:noFill/>
          <a:ln>
            <a:noFill/>
          </a:ln>
        </p:spPr>
      </p:pic>
      <p:pic>
        <p:nvPicPr>
          <p:cNvPr id="37" name="Google Shape;37;p5"/>
          <p:cNvPicPr preferRelativeResize="0"/>
          <p:nvPr/>
        </p:nvPicPr>
        <p:blipFill rotWithShape="1">
          <a:blip r:embed="rId3">
            <a:alphaModFix/>
          </a:blip>
          <a:srcRect b="207" l="0" r="0" t="92178"/>
          <a:stretch/>
        </p:blipFill>
        <p:spPr>
          <a:xfrm>
            <a:off x="0" y="6454826"/>
            <a:ext cx="12192004" cy="410207"/>
          </a:xfrm>
          <a:prstGeom prst="rect">
            <a:avLst/>
          </a:prstGeom>
          <a:noFill/>
          <a:ln>
            <a:noFill/>
          </a:ln>
        </p:spPr>
      </p:pic>
      <p:sp>
        <p:nvSpPr>
          <p:cNvPr id="38" name="Google Shape;38;p5"/>
          <p:cNvSpPr txBox="1"/>
          <p:nvPr/>
        </p:nvSpPr>
        <p:spPr>
          <a:xfrm>
            <a:off x="198388" y="942142"/>
            <a:ext cx="8823600" cy="1354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Black"/>
              <a:ea typeface="Arial Black"/>
              <a:cs typeface="Arial Black"/>
              <a:sym typeface="Arial Black"/>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Black"/>
              <a:ea typeface="Arial Black"/>
              <a:cs typeface="Arial Black"/>
              <a:sym typeface="Arial Black"/>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Black"/>
              <a:ea typeface="Arial Black"/>
              <a:cs typeface="Arial Black"/>
              <a:sym typeface="Arial Black"/>
            </a:endParaRPr>
          </a:p>
        </p:txBody>
      </p:sp>
      <p:sp>
        <p:nvSpPr>
          <p:cNvPr id="39" name="Google Shape;39;p5"/>
          <p:cNvSpPr txBox="1"/>
          <p:nvPr/>
        </p:nvSpPr>
        <p:spPr>
          <a:xfrm>
            <a:off x="39865" y="6512879"/>
            <a:ext cx="9723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164364"/>
                </a:solidFill>
                <a:latin typeface="Arial Black"/>
                <a:ea typeface="Arial Black"/>
                <a:cs typeface="Arial Black"/>
                <a:sym typeface="Arial Black"/>
              </a:rPr>
              <a:t>Confidentiel | Direction des Ressources Humaines Franchise France</a:t>
            </a:r>
            <a:endParaRPr b="0" i="0" sz="1400" u="none" cap="none" strike="noStrike">
              <a:solidFill>
                <a:srgbClr val="164364"/>
              </a:solidFill>
              <a:latin typeface="Arial Black"/>
              <a:ea typeface="Arial Black"/>
              <a:cs typeface="Arial Black"/>
              <a:sym typeface="Arial Black"/>
            </a:endParaRPr>
          </a:p>
        </p:txBody>
      </p:sp>
      <p:pic>
        <p:nvPicPr>
          <p:cNvPr id="40" name="Google Shape;40;p5"/>
          <p:cNvPicPr preferRelativeResize="0"/>
          <p:nvPr/>
        </p:nvPicPr>
        <p:blipFill rotWithShape="1">
          <a:blip r:embed="rId4">
            <a:alphaModFix/>
          </a:blip>
          <a:srcRect b="0" l="0" r="0" t="0"/>
          <a:stretch/>
        </p:blipFill>
        <p:spPr>
          <a:xfrm>
            <a:off x="11368232" y="177373"/>
            <a:ext cx="440207" cy="292360"/>
          </a:xfrm>
          <a:prstGeom prst="rect">
            <a:avLst/>
          </a:prstGeom>
          <a:noFill/>
          <a:ln>
            <a:noFill/>
          </a:ln>
        </p:spPr>
      </p:pic>
      <p:sp>
        <p:nvSpPr>
          <p:cNvPr id="41" name="Google Shape;41;p5"/>
          <p:cNvSpPr txBox="1"/>
          <p:nvPr>
            <p:ph idx="12" type="sldNum"/>
          </p:nvPr>
        </p:nvSpPr>
        <p:spPr>
          <a:xfrm>
            <a:off x="9398397" y="648296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42" name="Google Shape;42;p5"/>
          <p:cNvSpPr/>
          <p:nvPr/>
        </p:nvSpPr>
        <p:spPr>
          <a:xfrm>
            <a:off x="242845" y="154225"/>
            <a:ext cx="16497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fr-FR" sz="2000">
                <a:solidFill>
                  <a:srgbClr val="164364"/>
                </a:solidFill>
                <a:latin typeface="Arial Black"/>
                <a:ea typeface="Arial Black"/>
                <a:cs typeface="Arial Black"/>
                <a:sym typeface="Arial Black"/>
              </a:rPr>
              <a:t>Sommaire</a:t>
            </a:r>
            <a:endParaRPr b="0" i="0" sz="2000" u="none" cap="none" strike="noStrike">
              <a:solidFill>
                <a:srgbClr val="164364"/>
              </a:solidFill>
              <a:latin typeface="Arial Black"/>
              <a:ea typeface="Arial Black"/>
              <a:cs typeface="Arial Black"/>
              <a:sym typeface="Arial Black"/>
            </a:endParaRPr>
          </a:p>
        </p:txBody>
      </p:sp>
      <p:sp>
        <p:nvSpPr>
          <p:cNvPr id="43" name="Google Shape;43;p5"/>
          <p:cNvSpPr txBox="1"/>
          <p:nvPr/>
        </p:nvSpPr>
        <p:spPr>
          <a:xfrm>
            <a:off x="995390" y="1175450"/>
            <a:ext cx="7229700" cy="4063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fr-FR" sz="2600" cap="small">
                <a:solidFill>
                  <a:srgbClr val="0E3368"/>
                </a:solidFill>
                <a:latin typeface="Roboto Medium"/>
                <a:ea typeface="Roboto Medium"/>
                <a:cs typeface="Roboto Medium"/>
                <a:sym typeface="Roboto Medium"/>
              </a:rPr>
              <a:t>Bienvenue</a:t>
            </a:r>
            <a:endParaRPr sz="1600">
              <a:solidFill>
                <a:schemeClr val="dk1"/>
              </a:solidFill>
              <a:latin typeface="Roboto Medium"/>
              <a:ea typeface="Roboto Medium"/>
              <a:cs typeface="Roboto Medium"/>
              <a:sym typeface="Roboto Medium"/>
            </a:endParaRPr>
          </a:p>
          <a:p>
            <a:pPr indent="0" lvl="0" marL="0" rtl="0" algn="l">
              <a:spcBef>
                <a:spcPts val="0"/>
              </a:spcBef>
              <a:spcAft>
                <a:spcPts val="0"/>
              </a:spcAft>
              <a:buClr>
                <a:schemeClr val="dk1"/>
              </a:buClr>
              <a:buSzPts val="1100"/>
              <a:buFont typeface="Arial"/>
              <a:buNone/>
            </a:pPr>
            <a:r>
              <a:t/>
            </a:r>
            <a:endParaRPr sz="1600">
              <a:solidFill>
                <a:schemeClr val="dk1"/>
              </a:solidFill>
              <a:latin typeface="Roboto Medium"/>
              <a:ea typeface="Roboto Medium"/>
              <a:cs typeface="Roboto Medium"/>
              <a:sym typeface="Roboto Medium"/>
            </a:endParaRPr>
          </a:p>
          <a:p>
            <a:pPr indent="-567055" lvl="0" marL="720090" rtl="0" algn="just">
              <a:spcBef>
                <a:spcPts val="0"/>
              </a:spcBef>
              <a:spcAft>
                <a:spcPts val="0"/>
              </a:spcAft>
              <a:buClr>
                <a:srgbClr val="0E3368"/>
              </a:buClr>
              <a:buSzPts val="2600"/>
              <a:buFont typeface="Roboto Medium"/>
              <a:buAutoNum type="arabicPeriod"/>
            </a:pPr>
            <a:r>
              <a:rPr b="1" lang="fr-FR" sz="2600" cap="small">
                <a:solidFill>
                  <a:srgbClr val="0E3368"/>
                </a:solidFill>
                <a:latin typeface="Roboto Medium"/>
                <a:ea typeface="Roboto Medium"/>
                <a:cs typeface="Roboto Medium"/>
                <a:sym typeface="Roboto Medium"/>
              </a:rPr>
              <a:t>Les engagements de l’enseigne</a:t>
            </a:r>
            <a:endParaRPr b="1" sz="2600" cap="small">
              <a:solidFill>
                <a:srgbClr val="0E3368"/>
              </a:solidFill>
              <a:latin typeface="Roboto Medium"/>
              <a:ea typeface="Roboto Medium"/>
              <a:cs typeface="Roboto Medium"/>
              <a:sym typeface="Roboto Medium"/>
            </a:endParaRPr>
          </a:p>
          <a:p>
            <a:pPr indent="-567055" lvl="0" marL="720090" rtl="0" algn="just">
              <a:spcBef>
                <a:spcPts val="0"/>
              </a:spcBef>
              <a:spcAft>
                <a:spcPts val="0"/>
              </a:spcAft>
              <a:buClr>
                <a:srgbClr val="0E3368"/>
              </a:buClr>
              <a:buSzPts val="2600"/>
              <a:buFont typeface="Roboto Medium"/>
              <a:buAutoNum type="arabicPeriod"/>
            </a:pPr>
            <a:r>
              <a:rPr b="1" lang="fr-FR" sz="2600" cap="small">
                <a:solidFill>
                  <a:srgbClr val="0E3368"/>
                </a:solidFill>
                <a:latin typeface="Roboto Medium"/>
                <a:ea typeface="Roboto Medium"/>
                <a:cs typeface="Roboto Medium"/>
                <a:sym typeface="Roboto Medium"/>
              </a:rPr>
              <a:t>Votre magasin : infos utiles</a:t>
            </a:r>
            <a:endParaRPr b="1" sz="2600" cap="small">
              <a:solidFill>
                <a:srgbClr val="0E3368"/>
              </a:solidFill>
              <a:latin typeface="Roboto Medium"/>
              <a:ea typeface="Roboto Medium"/>
              <a:cs typeface="Roboto Medium"/>
              <a:sym typeface="Roboto Medium"/>
            </a:endParaRPr>
          </a:p>
          <a:p>
            <a:pPr indent="-567055" lvl="0" marL="720090" rtl="0" algn="just">
              <a:spcBef>
                <a:spcPts val="0"/>
              </a:spcBef>
              <a:spcAft>
                <a:spcPts val="0"/>
              </a:spcAft>
              <a:buClr>
                <a:srgbClr val="0E3368"/>
              </a:buClr>
              <a:buSzPts val="2600"/>
              <a:buFont typeface="Roboto Medium"/>
              <a:buAutoNum type="arabicPeriod"/>
            </a:pPr>
            <a:r>
              <a:rPr b="1" lang="fr-FR" sz="2600" cap="small">
                <a:solidFill>
                  <a:srgbClr val="0E3368"/>
                </a:solidFill>
                <a:latin typeface="Roboto Medium"/>
                <a:ea typeface="Roboto Medium"/>
                <a:cs typeface="Roboto Medium"/>
                <a:sym typeface="Roboto Medium"/>
              </a:rPr>
              <a:t>Votre magasin : la sécurité</a:t>
            </a:r>
            <a:endParaRPr b="1" sz="2600" cap="small">
              <a:solidFill>
                <a:srgbClr val="0E3368"/>
              </a:solidFill>
              <a:latin typeface="Roboto Medium"/>
              <a:ea typeface="Roboto Medium"/>
              <a:cs typeface="Roboto Medium"/>
              <a:sym typeface="Roboto Medium"/>
            </a:endParaRPr>
          </a:p>
          <a:p>
            <a:pPr indent="-567055" lvl="0" marL="720090" rtl="0" algn="just">
              <a:spcBef>
                <a:spcPts val="0"/>
              </a:spcBef>
              <a:spcAft>
                <a:spcPts val="0"/>
              </a:spcAft>
              <a:buClr>
                <a:srgbClr val="0E3368"/>
              </a:buClr>
              <a:buSzPts val="2600"/>
              <a:buFont typeface="Roboto Medium"/>
              <a:buAutoNum type="arabicPeriod"/>
            </a:pPr>
            <a:r>
              <a:rPr b="1" lang="fr-FR" sz="2600" cap="small">
                <a:solidFill>
                  <a:srgbClr val="0E3368"/>
                </a:solidFill>
                <a:latin typeface="Roboto Medium"/>
                <a:ea typeface="Roboto Medium"/>
                <a:cs typeface="Roboto Medium"/>
                <a:sym typeface="Roboto Medium"/>
              </a:rPr>
              <a:t>Votre magasin : la formation</a:t>
            </a:r>
            <a:endParaRPr b="1" sz="2600" cap="small">
              <a:solidFill>
                <a:srgbClr val="0E3368"/>
              </a:solidFill>
              <a:latin typeface="Roboto Medium"/>
              <a:ea typeface="Roboto Medium"/>
              <a:cs typeface="Roboto Medium"/>
              <a:sym typeface="Roboto Medium"/>
            </a:endParaRPr>
          </a:p>
          <a:p>
            <a:pPr indent="-567055" lvl="0" marL="720090" rtl="0" algn="just">
              <a:spcBef>
                <a:spcPts val="0"/>
              </a:spcBef>
              <a:spcAft>
                <a:spcPts val="0"/>
              </a:spcAft>
              <a:buClr>
                <a:srgbClr val="0E3368"/>
              </a:buClr>
              <a:buSzPts val="2600"/>
              <a:buFont typeface="Roboto Medium"/>
              <a:buAutoNum type="arabicPeriod"/>
            </a:pPr>
            <a:r>
              <a:rPr b="1" lang="fr-FR" sz="2600" cap="small">
                <a:solidFill>
                  <a:srgbClr val="0E3368"/>
                </a:solidFill>
                <a:latin typeface="Roboto Medium"/>
                <a:ea typeface="Roboto Medium"/>
                <a:cs typeface="Roboto Medium"/>
                <a:sym typeface="Roboto Medium"/>
              </a:rPr>
              <a:t>Les avantages sociaux et la prévoyance complémentaire</a:t>
            </a:r>
            <a:endParaRPr b="1" sz="2600" cap="small">
              <a:solidFill>
                <a:srgbClr val="0E3368"/>
              </a:solidFill>
              <a:latin typeface="Roboto Medium"/>
              <a:ea typeface="Roboto Medium"/>
              <a:cs typeface="Roboto Medium"/>
              <a:sym typeface="Roboto Medium"/>
            </a:endParaRPr>
          </a:p>
          <a:p>
            <a:pPr indent="0" lvl="0" marL="0" rtl="0" algn="l">
              <a:spcBef>
                <a:spcPts val="0"/>
              </a:spcBef>
              <a:spcAft>
                <a:spcPts val="0"/>
              </a:spcAft>
              <a:buClr>
                <a:schemeClr val="dk1"/>
              </a:buClr>
              <a:buSzPts val="1100"/>
              <a:buFont typeface="Arial"/>
              <a:buNone/>
            </a:pPr>
            <a:r>
              <a:t/>
            </a:r>
            <a:endParaRPr sz="1600">
              <a:solidFill>
                <a:schemeClr val="dk1"/>
              </a:solidFill>
              <a:latin typeface="Roboto Medium"/>
              <a:ea typeface="Roboto Medium"/>
              <a:cs typeface="Roboto Medium"/>
              <a:sym typeface="Roboto Medium"/>
            </a:endParaRPr>
          </a:p>
          <a:p>
            <a:pPr indent="0" lvl="0" marL="0" rtl="0" algn="l">
              <a:spcBef>
                <a:spcPts val="0"/>
              </a:spcBef>
              <a:spcAft>
                <a:spcPts val="0"/>
              </a:spcAft>
              <a:buClr>
                <a:schemeClr val="dk1"/>
              </a:buClr>
              <a:buSzPts val="1100"/>
              <a:buFont typeface="Arial"/>
              <a:buNone/>
            </a:pPr>
            <a:r>
              <a:rPr b="1" lang="fr-FR" sz="2600" cap="small">
                <a:solidFill>
                  <a:srgbClr val="0E3368"/>
                </a:solidFill>
                <a:latin typeface="Roboto Medium"/>
                <a:ea typeface="Roboto Medium"/>
                <a:cs typeface="Roboto Medium"/>
                <a:sym typeface="Roboto Medium"/>
              </a:rPr>
              <a:t>Glossaire</a:t>
            </a:r>
            <a:endParaRPr b="1" sz="1800">
              <a:solidFill>
                <a:srgbClr val="3E87A7"/>
              </a:solidFill>
            </a:endParaRPr>
          </a:p>
          <a:p>
            <a:pPr indent="0" lvl="0" marL="0" marR="0" rtl="0" algn="just">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388d79f7c69_0_490"/>
          <p:cNvSpPr txBox="1"/>
          <p:nvPr>
            <p:ph idx="12" type="sldNum"/>
          </p:nvPr>
        </p:nvSpPr>
        <p:spPr>
          <a:xfrm>
            <a:off x="9398397" y="648296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pic>
        <p:nvPicPr>
          <p:cNvPr id="338" name="Google Shape;338;g388d79f7c69_0_490"/>
          <p:cNvPicPr preferRelativeResize="0"/>
          <p:nvPr/>
        </p:nvPicPr>
        <p:blipFill rotWithShape="1">
          <a:blip r:embed="rId3">
            <a:alphaModFix/>
          </a:blip>
          <a:srcRect b="8527" l="0" r="0" t="7375"/>
          <a:stretch/>
        </p:blipFill>
        <p:spPr>
          <a:xfrm>
            <a:off x="-4" y="6"/>
            <a:ext cx="12192004" cy="6857994"/>
          </a:xfrm>
          <a:prstGeom prst="rect">
            <a:avLst/>
          </a:prstGeom>
          <a:noFill/>
          <a:ln>
            <a:noFill/>
          </a:ln>
        </p:spPr>
      </p:pic>
      <p:sp>
        <p:nvSpPr>
          <p:cNvPr id="339" name="Google Shape;339;g388d79f7c69_0_490"/>
          <p:cNvSpPr/>
          <p:nvPr/>
        </p:nvSpPr>
        <p:spPr>
          <a:xfrm>
            <a:off x="2408100" y="420575"/>
            <a:ext cx="9279600" cy="6034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0" name="Google Shape;340;g388d79f7c69_0_490"/>
          <p:cNvSpPr txBox="1"/>
          <p:nvPr>
            <p:ph idx="12" type="sldNum"/>
          </p:nvPr>
        </p:nvSpPr>
        <p:spPr>
          <a:xfrm>
            <a:off x="9398397" y="648296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pic>
        <p:nvPicPr>
          <p:cNvPr id="341" name="Google Shape;341;g388d79f7c69_0_490"/>
          <p:cNvPicPr preferRelativeResize="0"/>
          <p:nvPr/>
        </p:nvPicPr>
        <p:blipFill rotWithShape="1">
          <a:blip r:embed="rId3">
            <a:alphaModFix/>
          </a:blip>
          <a:srcRect b="207" l="0" r="0" t="92177"/>
          <a:stretch/>
        </p:blipFill>
        <p:spPr>
          <a:xfrm>
            <a:off x="0" y="6454826"/>
            <a:ext cx="12192004" cy="410207"/>
          </a:xfrm>
          <a:prstGeom prst="rect">
            <a:avLst/>
          </a:prstGeom>
          <a:noFill/>
          <a:ln>
            <a:noFill/>
          </a:ln>
        </p:spPr>
      </p:pic>
      <p:sp>
        <p:nvSpPr>
          <p:cNvPr id="342" name="Google Shape;342;g388d79f7c69_0_490"/>
          <p:cNvSpPr txBox="1"/>
          <p:nvPr/>
        </p:nvSpPr>
        <p:spPr>
          <a:xfrm>
            <a:off x="39865" y="6512879"/>
            <a:ext cx="9723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164364"/>
                </a:solidFill>
                <a:latin typeface="Arial Black"/>
                <a:ea typeface="Arial Black"/>
                <a:cs typeface="Arial Black"/>
                <a:sym typeface="Arial Black"/>
              </a:rPr>
              <a:t>Confidentiel | Direction des Ressources Humaines Franchise France</a:t>
            </a:r>
            <a:endParaRPr b="0" i="0" sz="1400" u="none" cap="none" strike="noStrike">
              <a:solidFill>
                <a:srgbClr val="164364"/>
              </a:solidFill>
              <a:latin typeface="Arial Black"/>
              <a:ea typeface="Arial Black"/>
              <a:cs typeface="Arial Black"/>
              <a:sym typeface="Arial Black"/>
            </a:endParaRPr>
          </a:p>
        </p:txBody>
      </p:sp>
      <p:sp>
        <p:nvSpPr>
          <p:cNvPr id="343" name="Google Shape;343;g388d79f7c69_0_490"/>
          <p:cNvSpPr txBox="1"/>
          <p:nvPr>
            <p:ph idx="12" type="sldNum"/>
          </p:nvPr>
        </p:nvSpPr>
        <p:spPr>
          <a:xfrm>
            <a:off x="9398397" y="648296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344" name="Google Shape;344;g388d79f7c69_0_490"/>
          <p:cNvSpPr txBox="1"/>
          <p:nvPr/>
        </p:nvSpPr>
        <p:spPr>
          <a:xfrm>
            <a:off x="373100" y="1499125"/>
            <a:ext cx="1831500" cy="36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25000">
                <a:solidFill>
                  <a:schemeClr val="lt1"/>
                </a:solidFill>
              </a:rPr>
              <a:t>4</a:t>
            </a:r>
            <a:endParaRPr sz="25000">
              <a:solidFill>
                <a:schemeClr val="lt1"/>
              </a:solidFill>
            </a:endParaRPr>
          </a:p>
        </p:txBody>
      </p:sp>
      <p:sp>
        <p:nvSpPr>
          <p:cNvPr id="345" name="Google Shape;345;g388d79f7c69_0_490"/>
          <p:cNvSpPr txBox="1"/>
          <p:nvPr/>
        </p:nvSpPr>
        <p:spPr>
          <a:xfrm>
            <a:off x="2204600" y="2435225"/>
            <a:ext cx="7193700" cy="2340300"/>
          </a:xfrm>
          <a:prstGeom prst="rect">
            <a:avLst/>
          </a:prstGeom>
          <a:noFill/>
          <a:ln>
            <a:noFill/>
          </a:ln>
        </p:spPr>
        <p:txBody>
          <a:bodyPr anchorCtr="0" anchor="t" bIns="91425" lIns="91425" spcFirstLastPara="1" rIns="91425" wrap="square" tIns="91425">
            <a:noAutofit/>
          </a:bodyPr>
          <a:lstStyle/>
          <a:p>
            <a:pPr indent="449579" lvl="0" marL="1798320" rtl="0" algn="r">
              <a:spcBef>
                <a:spcPts val="0"/>
              </a:spcBef>
              <a:spcAft>
                <a:spcPts val="0"/>
              </a:spcAft>
              <a:buNone/>
            </a:pPr>
            <a:r>
              <a:rPr b="1" lang="fr-FR" sz="5900" cap="small">
                <a:solidFill>
                  <a:srgbClr val="3E87A7"/>
                </a:solidFill>
                <a:latin typeface="Cambria"/>
                <a:ea typeface="Cambria"/>
                <a:cs typeface="Cambria"/>
                <a:sym typeface="Cambria"/>
              </a:rPr>
              <a:t>Votre magasin :</a:t>
            </a:r>
            <a:endParaRPr b="1" sz="5900" cap="small">
              <a:solidFill>
                <a:srgbClr val="3E87A7"/>
              </a:solidFill>
              <a:latin typeface="Cambria"/>
              <a:ea typeface="Cambria"/>
              <a:cs typeface="Cambria"/>
              <a:sym typeface="Cambria"/>
            </a:endParaRPr>
          </a:p>
          <a:p>
            <a:pPr indent="449579" lvl="0" marL="1798320" rtl="0" algn="r">
              <a:spcBef>
                <a:spcPts val="0"/>
              </a:spcBef>
              <a:spcAft>
                <a:spcPts val="0"/>
              </a:spcAft>
              <a:buNone/>
            </a:pPr>
            <a:r>
              <a:rPr b="1" lang="fr-FR" sz="5900" cap="small">
                <a:solidFill>
                  <a:srgbClr val="3E87A7"/>
                </a:solidFill>
                <a:latin typeface="Cambria"/>
                <a:ea typeface="Cambria"/>
                <a:cs typeface="Cambria"/>
                <a:sym typeface="Cambria"/>
              </a:rPr>
              <a:t>la formation</a:t>
            </a:r>
            <a:endParaRPr b="1" sz="5900" cap="small">
              <a:solidFill>
                <a:srgbClr val="3E87A7"/>
              </a:solidFill>
              <a:latin typeface="Cambria"/>
              <a:ea typeface="Cambria"/>
              <a:cs typeface="Cambria"/>
              <a:sym typeface="Cambria"/>
            </a:endParaRPr>
          </a:p>
          <a:p>
            <a:pPr indent="0" lvl="0" marL="2160270" rtl="0" algn="l">
              <a:spcBef>
                <a:spcPts val="0"/>
              </a:spcBef>
              <a:spcAft>
                <a:spcPts val="0"/>
              </a:spcAft>
              <a:buNone/>
            </a:pPr>
            <a:r>
              <a:t/>
            </a:r>
            <a:endParaRPr b="1" sz="5900" cap="small">
              <a:solidFill>
                <a:srgbClr val="3E87A7"/>
              </a:solidFill>
              <a:latin typeface="Cambria"/>
              <a:ea typeface="Cambria"/>
              <a:cs typeface="Cambria"/>
              <a:sym typeface="Cambri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pic>
        <p:nvPicPr>
          <p:cNvPr id="351" name="Google Shape;351;g388d79f7c69_0_474"/>
          <p:cNvPicPr preferRelativeResize="0"/>
          <p:nvPr/>
        </p:nvPicPr>
        <p:blipFill rotWithShape="1">
          <a:blip r:embed="rId3">
            <a:alphaModFix/>
          </a:blip>
          <a:srcRect b="84662" l="0" r="0" t="7376"/>
          <a:stretch/>
        </p:blipFill>
        <p:spPr>
          <a:xfrm rot="10800000">
            <a:off x="-4" y="1"/>
            <a:ext cx="12192004" cy="647105"/>
          </a:xfrm>
          <a:prstGeom prst="rect">
            <a:avLst/>
          </a:prstGeom>
          <a:noFill/>
          <a:ln>
            <a:noFill/>
          </a:ln>
        </p:spPr>
      </p:pic>
      <p:pic>
        <p:nvPicPr>
          <p:cNvPr id="352" name="Google Shape;352;g388d79f7c69_0_474"/>
          <p:cNvPicPr preferRelativeResize="0"/>
          <p:nvPr/>
        </p:nvPicPr>
        <p:blipFill rotWithShape="1">
          <a:blip r:embed="rId3">
            <a:alphaModFix/>
          </a:blip>
          <a:srcRect b="207" l="0" r="0" t="92177"/>
          <a:stretch/>
        </p:blipFill>
        <p:spPr>
          <a:xfrm>
            <a:off x="0" y="6454826"/>
            <a:ext cx="12192004" cy="410207"/>
          </a:xfrm>
          <a:prstGeom prst="rect">
            <a:avLst/>
          </a:prstGeom>
          <a:noFill/>
          <a:ln>
            <a:noFill/>
          </a:ln>
        </p:spPr>
      </p:pic>
      <p:sp>
        <p:nvSpPr>
          <p:cNvPr id="353" name="Google Shape;353;g388d79f7c69_0_474"/>
          <p:cNvSpPr txBox="1"/>
          <p:nvPr/>
        </p:nvSpPr>
        <p:spPr>
          <a:xfrm>
            <a:off x="39865" y="6512879"/>
            <a:ext cx="9723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164364"/>
                </a:solidFill>
                <a:latin typeface="Arial Black"/>
                <a:ea typeface="Arial Black"/>
                <a:cs typeface="Arial Black"/>
                <a:sym typeface="Arial Black"/>
              </a:rPr>
              <a:t>Confidentiel | Direction des Ressources Humaines Franchise France</a:t>
            </a:r>
            <a:endParaRPr b="0" i="0" sz="1400" u="none" cap="none" strike="noStrike">
              <a:solidFill>
                <a:srgbClr val="164364"/>
              </a:solidFill>
              <a:latin typeface="Arial Black"/>
              <a:ea typeface="Arial Black"/>
              <a:cs typeface="Arial Black"/>
              <a:sym typeface="Arial Black"/>
            </a:endParaRPr>
          </a:p>
        </p:txBody>
      </p:sp>
      <p:pic>
        <p:nvPicPr>
          <p:cNvPr id="354" name="Google Shape;354;g388d79f7c69_0_474"/>
          <p:cNvPicPr preferRelativeResize="0"/>
          <p:nvPr/>
        </p:nvPicPr>
        <p:blipFill rotWithShape="1">
          <a:blip r:embed="rId4">
            <a:alphaModFix/>
          </a:blip>
          <a:srcRect b="0" l="0" r="0" t="0"/>
          <a:stretch/>
        </p:blipFill>
        <p:spPr>
          <a:xfrm>
            <a:off x="11368232" y="177373"/>
            <a:ext cx="440207" cy="292360"/>
          </a:xfrm>
          <a:prstGeom prst="rect">
            <a:avLst/>
          </a:prstGeom>
          <a:noFill/>
          <a:ln>
            <a:noFill/>
          </a:ln>
        </p:spPr>
      </p:pic>
      <p:sp>
        <p:nvSpPr>
          <p:cNvPr id="355" name="Google Shape;355;g388d79f7c69_0_474"/>
          <p:cNvSpPr txBox="1"/>
          <p:nvPr>
            <p:ph idx="12" type="sldNum"/>
          </p:nvPr>
        </p:nvSpPr>
        <p:spPr>
          <a:xfrm>
            <a:off x="9398397" y="648296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356" name="Google Shape;356;g388d79f7c69_0_474"/>
          <p:cNvSpPr/>
          <p:nvPr/>
        </p:nvSpPr>
        <p:spPr>
          <a:xfrm>
            <a:off x="242858" y="154225"/>
            <a:ext cx="4307100" cy="4002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b="1" lang="fr-FR" sz="2600" cap="small">
                <a:solidFill>
                  <a:srgbClr val="0E3368"/>
                </a:solidFill>
                <a:latin typeface="Roboto Medium"/>
                <a:ea typeface="Roboto Medium"/>
                <a:cs typeface="Roboto Medium"/>
                <a:sym typeface="Roboto Medium"/>
              </a:rPr>
              <a:t>Votre magasin : La Formation</a:t>
            </a:r>
            <a:endParaRPr b="1" sz="2600" cap="small">
              <a:solidFill>
                <a:srgbClr val="0E3368"/>
              </a:solidFill>
              <a:latin typeface="Roboto Medium"/>
              <a:ea typeface="Roboto Medium"/>
              <a:cs typeface="Roboto Medium"/>
              <a:sym typeface="Roboto Medium"/>
            </a:endParaRPr>
          </a:p>
          <a:p>
            <a:pPr indent="0" lvl="0" marL="0" rtl="0" algn="just">
              <a:spcBef>
                <a:spcPts val="0"/>
              </a:spcBef>
              <a:spcAft>
                <a:spcPts val="0"/>
              </a:spcAft>
              <a:buNone/>
            </a:pPr>
            <a:r>
              <a:t/>
            </a:r>
            <a:endParaRPr b="1" sz="2600" cap="small">
              <a:solidFill>
                <a:srgbClr val="0E3368"/>
              </a:solidFill>
              <a:latin typeface="Roboto Medium"/>
              <a:ea typeface="Roboto Medium"/>
              <a:cs typeface="Roboto Medium"/>
              <a:sym typeface="Roboto Medium"/>
            </a:endParaRPr>
          </a:p>
        </p:txBody>
      </p:sp>
      <p:sp>
        <p:nvSpPr>
          <p:cNvPr id="357" name="Google Shape;357;g388d79f7c69_0_474"/>
          <p:cNvSpPr txBox="1"/>
          <p:nvPr/>
        </p:nvSpPr>
        <p:spPr>
          <a:xfrm>
            <a:off x="242850" y="842600"/>
            <a:ext cx="4731900" cy="985200"/>
          </a:xfrm>
          <a:prstGeom prst="rect">
            <a:avLst/>
          </a:prstGeom>
          <a:noFill/>
          <a:ln>
            <a:noFill/>
          </a:ln>
        </p:spPr>
        <p:txBody>
          <a:bodyPr anchorCtr="0" anchor="t" bIns="91425" lIns="91425" spcFirstLastPara="1" rIns="91425" wrap="square" tIns="91425">
            <a:spAutoFit/>
          </a:bodyPr>
          <a:lstStyle/>
          <a:p>
            <a:pPr indent="0" lvl="0" marL="0" marR="1529715" rtl="0" algn="l">
              <a:spcBef>
                <a:spcPts val="0"/>
              </a:spcBef>
              <a:spcAft>
                <a:spcPts val="0"/>
              </a:spcAft>
              <a:buNone/>
            </a:pPr>
            <a:r>
              <a:rPr b="1" lang="fr-FR" sz="2600">
                <a:solidFill>
                  <a:srgbClr val="51ACB8"/>
                </a:solidFill>
                <a:latin typeface="Satisfy"/>
                <a:ea typeface="Satisfy"/>
                <a:cs typeface="Satisfy"/>
                <a:sym typeface="Satisfy"/>
              </a:rPr>
              <a:t>Les dispositifs de formation existants</a:t>
            </a:r>
            <a:endParaRPr/>
          </a:p>
        </p:txBody>
      </p:sp>
      <p:sp>
        <p:nvSpPr>
          <p:cNvPr id="358" name="Google Shape;358;g388d79f7c69_0_474"/>
          <p:cNvSpPr/>
          <p:nvPr/>
        </p:nvSpPr>
        <p:spPr>
          <a:xfrm>
            <a:off x="7076600" y="815850"/>
            <a:ext cx="4176300" cy="2330100"/>
          </a:xfrm>
          <a:prstGeom prst="roundRect">
            <a:avLst>
              <a:gd fmla="val 16667" name="adj"/>
            </a:avLst>
          </a:prstGeom>
          <a:solidFill>
            <a:schemeClr val="lt1"/>
          </a:solidFill>
          <a:ln cap="flat" cmpd="sng" w="19050">
            <a:solidFill>
              <a:srgbClr val="3E8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FR">
                <a:solidFill>
                  <a:schemeClr val="accent4"/>
                </a:solidFill>
                <a:latin typeface="Roboto Medium"/>
                <a:ea typeface="Roboto Medium"/>
                <a:cs typeface="Roboto Medium"/>
                <a:sym typeface="Roboto Medium"/>
              </a:rPr>
              <a:t>#</a:t>
            </a:r>
            <a:r>
              <a:rPr lang="fr-FR">
                <a:solidFill>
                  <a:schemeClr val="accent4"/>
                </a:solidFill>
                <a:latin typeface="Roboto Medium"/>
                <a:ea typeface="Roboto Medium"/>
                <a:cs typeface="Roboto Medium"/>
                <a:sym typeface="Roboto Medium"/>
              </a:rPr>
              <a:t> </a:t>
            </a:r>
            <a:r>
              <a:rPr b="1" lang="fr-FR">
                <a:solidFill>
                  <a:srgbClr val="002060"/>
                </a:solidFill>
                <a:latin typeface="Roboto Medium"/>
                <a:ea typeface="Roboto Medium"/>
                <a:cs typeface="Roboto Medium"/>
                <a:sym typeface="Roboto Medium"/>
              </a:rPr>
              <a:t>FORMATION DES APPRENTIS</a:t>
            </a:r>
            <a:endParaRPr b="1" sz="1100">
              <a:solidFill>
                <a:srgbClr val="002060"/>
              </a:solidFill>
              <a:latin typeface="Roboto Medium"/>
              <a:ea typeface="Roboto Medium"/>
              <a:cs typeface="Roboto Medium"/>
              <a:sym typeface="Roboto Medium"/>
            </a:endParaRPr>
          </a:p>
          <a:p>
            <a:pPr indent="0" lvl="0" marL="0" rtl="0" algn="l">
              <a:spcBef>
                <a:spcPts val="0"/>
              </a:spcBef>
              <a:spcAft>
                <a:spcPts val="0"/>
              </a:spcAft>
              <a:buClr>
                <a:schemeClr val="dk1"/>
              </a:buClr>
              <a:buSzPts val="1100"/>
              <a:buFont typeface="Arial"/>
              <a:buNone/>
            </a:pPr>
            <a:r>
              <a:t/>
            </a:r>
            <a:endParaRPr sz="1100">
              <a:solidFill>
                <a:schemeClr val="dk1"/>
              </a:solidFill>
              <a:latin typeface="Roboto Medium"/>
              <a:ea typeface="Roboto Medium"/>
              <a:cs typeface="Roboto Medium"/>
              <a:sym typeface="Roboto Medium"/>
            </a:endParaRPr>
          </a:p>
          <a:p>
            <a:pPr indent="0" lvl="0" marL="0" rtl="0" algn="l">
              <a:spcBef>
                <a:spcPts val="0"/>
              </a:spcBef>
              <a:spcAft>
                <a:spcPts val="0"/>
              </a:spcAft>
              <a:buClr>
                <a:schemeClr val="dk1"/>
              </a:buClr>
              <a:buSzPts val="1100"/>
              <a:buFont typeface="Arial"/>
              <a:buNone/>
            </a:pPr>
            <a:r>
              <a:rPr b="1" lang="fr-FR">
                <a:solidFill>
                  <a:schemeClr val="accent4"/>
                </a:solidFill>
                <a:latin typeface="Roboto Medium"/>
                <a:ea typeface="Roboto Medium"/>
                <a:cs typeface="Roboto Medium"/>
                <a:sym typeface="Roboto Medium"/>
              </a:rPr>
              <a:t>#</a:t>
            </a:r>
            <a:r>
              <a:rPr b="1" lang="fr-FR">
                <a:solidFill>
                  <a:srgbClr val="002060"/>
                </a:solidFill>
                <a:latin typeface="Roboto Medium"/>
                <a:ea typeface="Roboto Medium"/>
                <a:cs typeface="Roboto Medium"/>
                <a:sym typeface="Roboto Medium"/>
              </a:rPr>
              <a:t> FORMATION DES ALTERNANTS</a:t>
            </a:r>
            <a:endParaRPr b="1" sz="1100">
              <a:solidFill>
                <a:srgbClr val="002060"/>
              </a:solidFill>
              <a:latin typeface="Roboto Medium"/>
              <a:ea typeface="Roboto Medium"/>
              <a:cs typeface="Roboto Medium"/>
              <a:sym typeface="Roboto Medium"/>
            </a:endParaRPr>
          </a:p>
          <a:p>
            <a:pPr indent="0" lvl="0" marL="0" rtl="0" algn="l">
              <a:spcBef>
                <a:spcPts val="0"/>
              </a:spcBef>
              <a:spcAft>
                <a:spcPts val="0"/>
              </a:spcAft>
              <a:buClr>
                <a:schemeClr val="dk1"/>
              </a:buClr>
              <a:buSzPts val="1100"/>
              <a:buFont typeface="Arial"/>
              <a:buNone/>
            </a:pPr>
            <a:r>
              <a:t/>
            </a:r>
            <a:endParaRPr sz="1100">
              <a:solidFill>
                <a:schemeClr val="dk1"/>
              </a:solidFill>
              <a:latin typeface="Roboto Medium"/>
              <a:ea typeface="Roboto Medium"/>
              <a:cs typeface="Roboto Medium"/>
              <a:sym typeface="Roboto Medium"/>
            </a:endParaRPr>
          </a:p>
          <a:p>
            <a:pPr indent="0" lvl="0" marL="0" rtl="0" algn="l">
              <a:spcBef>
                <a:spcPts val="0"/>
              </a:spcBef>
              <a:spcAft>
                <a:spcPts val="0"/>
              </a:spcAft>
              <a:buClr>
                <a:schemeClr val="dk1"/>
              </a:buClr>
              <a:buSzPts val="1100"/>
              <a:buFont typeface="Arial"/>
              <a:buNone/>
            </a:pPr>
            <a:r>
              <a:rPr lang="fr-FR">
                <a:solidFill>
                  <a:srgbClr val="002060"/>
                </a:solidFill>
                <a:latin typeface="Roboto Medium"/>
                <a:ea typeface="Roboto Medium"/>
                <a:cs typeface="Roboto Medium"/>
                <a:sym typeface="Roboto Medium"/>
              </a:rPr>
              <a:t>*CQP Employé de commerce</a:t>
            </a:r>
            <a:endParaRPr sz="1100">
              <a:solidFill>
                <a:srgbClr val="002060"/>
              </a:solidFill>
              <a:latin typeface="Roboto Medium"/>
              <a:ea typeface="Roboto Medium"/>
              <a:cs typeface="Roboto Medium"/>
              <a:sym typeface="Roboto Medium"/>
            </a:endParaRPr>
          </a:p>
          <a:p>
            <a:pPr indent="0" lvl="0" marL="0" rtl="0" algn="l">
              <a:spcBef>
                <a:spcPts val="0"/>
              </a:spcBef>
              <a:spcAft>
                <a:spcPts val="0"/>
              </a:spcAft>
              <a:buClr>
                <a:schemeClr val="dk1"/>
              </a:buClr>
              <a:buSzPts val="1100"/>
              <a:buFont typeface="Arial"/>
              <a:buNone/>
            </a:pPr>
            <a:r>
              <a:rPr lang="fr-FR">
                <a:solidFill>
                  <a:srgbClr val="002060"/>
                </a:solidFill>
                <a:latin typeface="Roboto Medium"/>
                <a:ea typeface="Roboto Medium"/>
                <a:cs typeface="Roboto Medium"/>
                <a:sym typeface="Roboto Medium"/>
              </a:rPr>
              <a:t>*CQP Métiers de bouche</a:t>
            </a:r>
            <a:endParaRPr sz="1100">
              <a:solidFill>
                <a:srgbClr val="002060"/>
              </a:solidFill>
              <a:latin typeface="Roboto Medium"/>
              <a:ea typeface="Roboto Medium"/>
              <a:cs typeface="Roboto Medium"/>
              <a:sym typeface="Roboto Medium"/>
            </a:endParaRPr>
          </a:p>
          <a:p>
            <a:pPr indent="0" lvl="0" marL="0" rtl="0" algn="l">
              <a:spcBef>
                <a:spcPts val="0"/>
              </a:spcBef>
              <a:spcAft>
                <a:spcPts val="0"/>
              </a:spcAft>
              <a:buClr>
                <a:schemeClr val="dk1"/>
              </a:buClr>
              <a:buSzPts val="1100"/>
              <a:buFont typeface="Arial"/>
              <a:buNone/>
            </a:pPr>
            <a:r>
              <a:rPr lang="fr-FR">
                <a:solidFill>
                  <a:srgbClr val="002060"/>
                </a:solidFill>
                <a:latin typeface="Roboto Medium"/>
                <a:ea typeface="Roboto Medium"/>
                <a:cs typeface="Roboto Medium"/>
                <a:sym typeface="Roboto Medium"/>
              </a:rPr>
              <a:t>*Titre Pro Employé de commerce</a:t>
            </a:r>
            <a:endParaRPr sz="1100">
              <a:solidFill>
                <a:srgbClr val="002060"/>
              </a:solidFill>
              <a:latin typeface="Roboto Medium"/>
              <a:ea typeface="Roboto Medium"/>
              <a:cs typeface="Roboto Medium"/>
              <a:sym typeface="Roboto Medium"/>
            </a:endParaRPr>
          </a:p>
          <a:p>
            <a:pPr indent="0" lvl="0" marL="0" rtl="0" algn="l">
              <a:spcBef>
                <a:spcPts val="0"/>
              </a:spcBef>
              <a:spcAft>
                <a:spcPts val="0"/>
              </a:spcAft>
              <a:buClr>
                <a:schemeClr val="dk1"/>
              </a:buClr>
              <a:buSzPts val="1100"/>
              <a:buFont typeface="Arial"/>
              <a:buNone/>
            </a:pPr>
            <a:r>
              <a:t/>
            </a:r>
            <a:endParaRPr sz="1100">
              <a:solidFill>
                <a:schemeClr val="dk1"/>
              </a:solidFill>
              <a:latin typeface="Roboto Medium"/>
              <a:ea typeface="Roboto Medium"/>
              <a:cs typeface="Roboto Medium"/>
              <a:sym typeface="Roboto Medium"/>
            </a:endParaRPr>
          </a:p>
          <a:p>
            <a:pPr indent="0" lvl="0" marL="0" rtl="0" algn="l">
              <a:spcBef>
                <a:spcPts val="0"/>
              </a:spcBef>
              <a:spcAft>
                <a:spcPts val="0"/>
              </a:spcAft>
              <a:buClr>
                <a:schemeClr val="dk1"/>
              </a:buClr>
              <a:buSzPts val="1100"/>
              <a:buFont typeface="Arial"/>
              <a:buNone/>
            </a:pPr>
            <a:r>
              <a:rPr b="1" lang="fr-FR">
                <a:solidFill>
                  <a:schemeClr val="accent4"/>
                </a:solidFill>
                <a:latin typeface="Roboto Medium"/>
                <a:ea typeface="Roboto Medium"/>
                <a:cs typeface="Roboto Medium"/>
                <a:sym typeface="Roboto Medium"/>
              </a:rPr>
              <a:t>#</a:t>
            </a:r>
            <a:r>
              <a:rPr b="1" lang="fr-FR">
                <a:solidFill>
                  <a:srgbClr val="002060"/>
                </a:solidFill>
                <a:latin typeface="Roboto Medium"/>
                <a:ea typeface="Roboto Medium"/>
                <a:cs typeface="Roboto Medium"/>
                <a:sym typeface="Roboto Medium"/>
              </a:rPr>
              <a:t> FORMATIONS DES TUTEURS</a:t>
            </a:r>
            <a:endParaRPr/>
          </a:p>
        </p:txBody>
      </p:sp>
      <p:sp>
        <p:nvSpPr>
          <p:cNvPr id="359" name="Google Shape;359;g388d79f7c69_0_474"/>
          <p:cNvSpPr/>
          <p:nvPr/>
        </p:nvSpPr>
        <p:spPr>
          <a:xfrm>
            <a:off x="7076600" y="3228950"/>
            <a:ext cx="4176300" cy="3115200"/>
          </a:xfrm>
          <a:prstGeom prst="roundRect">
            <a:avLst>
              <a:gd fmla="val 16667" name="adj"/>
            </a:avLst>
          </a:prstGeom>
          <a:solidFill>
            <a:schemeClr val="lt1"/>
          </a:solidFill>
          <a:ln cap="flat" cmpd="sng" w="19050">
            <a:solidFill>
              <a:srgbClr val="3E8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FR">
                <a:solidFill>
                  <a:schemeClr val="accent4"/>
                </a:solidFill>
                <a:latin typeface="Roboto Medium"/>
                <a:ea typeface="Roboto Medium"/>
                <a:cs typeface="Roboto Medium"/>
                <a:sym typeface="Roboto Medium"/>
              </a:rPr>
              <a:t>#</a:t>
            </a:r>
            <a:r>
              <a:rPr lang="fr-FR">
                <a:solidFill>
                  <a:schemeClr val="accent4"/>
                </a:solidFill>
                <a:latin typeface="Roboto Medium"/>
                <a:ea typeface="Roboto Medium"/>
                <a:cs typeface="Roboto Medium"/>
                <a:sym typeface="Roboto Medium"/>
              </a:rPr>
              <a:t> </a:t>
            </a:r>
            <a:r>
              <a:rPr b="1" lang="fr-FR">
                <a:solidFill>
                  <a:srgbClr val="002060"/>
                </a:solidFill>
                <a:latin typeface="Roboto Medium"/>
                <a:ea typeface="Roboto Medium"/>
                <a:cs typeface="Roboto Medium"/>
                <a:sym typeface="Roboto Medium"/>
              </a:rPr>
              <a:t>L’ECOLE DES PFT</a:t>
            </a:r>
            <a:endParaRPr b="1" sz="1100">
              <a:solidFill>
                <a:srgbClr val="002060"/>
              </a:solidFill>
              <a:latin typeface="Roboto Medium"/>
              <a:ea typeface="Roboto Medium"/>
              <a:cs typeface="Roboto Medium"/>
              <a:sym typeface="Roboto Medium"/>
            </a:endParaRPr>
          </a:p>
          <a:p>
            <a:pPr indent="0" lvl="0" marL="0" rtl="0" algn="l">
              <a:spcBef>
                <a:spcPts val="0"/>
              </a:spcBef>
              <a:spcAft>
                <a:spcPts val="0"/>
              </a:spcAft>
              <a:buClr>
                <a:schemeClr val="dk1"/>
              </a:buClr>
              <a:buSzPts val="1100"/>
              <a:buFont typeface="Arial"/>
              <a:buNone/>
            </a:pPr>
            <a:r>
              <a:t/>
            </a:r>
            <a:endParaRPr sz="1100">
              <a:solidFill>
                <a:schemeClr val="dk1"/>
              </a:solidFill>
              <a:latin typeface="Roboto Medium"/>
              <a:ea typeface="Roboto Medium"/>
              <a:cs typeface="Roboto Medium"/>
              <a:sym typeface="Roboto Medium"/>
            </a:endParaRPr>
          </a:p>
          <a:p>
            <a:pPr indent="0" lvl="0" marL="0" rtl="0" algn="l">
              <a:spcBef>
                <a:spcPts val="0"/>
              </a:spcBef>
              <a:spcAft>
                <a:spcPts val="0"/>
              </a:spcAft>
              <a:buClr>
                <a:schemeClr val="dk1"/>
              </a:buClr>
              <a:buSzPts val="1100"/>
              <a:buFont typeface="Arial"/>
              <a:buNone/>
            </a:pPr>
            <a:r>
              <a:rPr lang="fr-FR">
                <a:solidFill>
                  <a:srgbClr val="002060"/>
                </a:solidFill>
                <a:latin typeface="Roboto Medium"/>
                <a:ea typeface="Roboto Medium"/>
                <a:cs typeface="Roboto Medium"/>
                <a:sym typeface="Roboto Medium"/>
              </a:rPr>
              <a:t>* CQP :</a:t>
            </a:r>
            <a:endParaRPr sz="1100">
              <a:solidFill>
                <a:srgbClr val="002060"/>
              </a:solidFill>
              <a:latin typeface="Roboto Medium"/>
              <a:ea typeface="Roboto Medium"/>
              <a:cs typeface="Roboto Medium"/>
              <a:sym typeface="Roboto Medium"/>
            </a:endParaRPr>
          </a:p>
          <a:p>
            <a:pPr indent="0" lvl="0" marL="0" rtl="0" algn="l">
              <a:spcBef>
                <a:spcPts val="0"/>
              </a:spcBef>
              <a:spcAft>
                <a:spcPts val="0"/>
              </a:spcAft>
              <a:buClr>
                <a:schemeClr val="dk1"/>
              </a:buClr>
              <a:buSzPts val="1100"/>
              <a:buFont typeface="Arial"/>
              <a:buNone/>
            </a:pPr>
            <a:r>
              <a:rPr lang="fr-FR">
                <a:solidFill>
                  <a:srgbClr val="002060"/>
                </a:solidFill>
                <a:latin typeface="Roboto Medium"/>
                <a:ea typeface="Roboto Medium"/>
                <a:cs typeface="Roboto Medium"/>
                <a:sym typeface="Roboto Medium"/>
              </a:rPr>
              <a:t>Boucher, Charcutier</a:t>
            </a:r>
            <a:endParaRPr sz="1100">
              <a:solidFill>
                <a:srgbClr val="002060"/>
              </a:solidFill>
              <a:latin typeface="Roboto Medium"/>
              <a:ea typeface="Roboto Medium"/>
              <a:cs typeface="Roboto Medium"/>
              <a:sym typeface="Roboto Medium"/>
            </a:endParaRPr>
          </a:p>
          <a:p>
            <a:pPr indent="0" lvl="0" marL="0" rtl="0" algn="l">
              <a:spcBef>
                <a:spcPts val="0"/>
              </a:spcBef>
              <a:spcAft>
                <a:spcPts val="0"/>
              </a:spcAft>
              <a:buClr>
                <a:schemeClr val="dk1"/>
              </a:buClr>
              <a:buSzPts val="1100"/>
              <a:buFont typeface="Arial"/>
              <a:buNone/>
            </a:pPr>
            <a:r>
              <a:rPr lang="fr-FR">
                <a:solidFill>
                  <a:srgbClr val="002060"/>
                </a:solidFill>
                <a:latin typeface="Roboto Medium"/>
                <a:ea typeface="Roboto Medium"/>
                <a:cs typeface="Roboto Medium"/>
                <a:sym typeface="Roboto Medium"/>
              </a:rPr>
              <a:t>Poissonnier</a:t>
            </a:r>
            <a:endParaRPr sz="1100">
              <a:solidFill>
                <a:srgbClr val="002060"/>
              </a:solidFill>
              <a:latin typeface="Roboto Medium"/>
              <a:ea typeface="Roboto Medium"/>
              <a:cs typeface="Roboto Medium"/>
              <a:sym typeface="Roboto Medium"/>
            </a:endParaRPr>
          </a:p>
          <a:p>
            <a:pPr indent="0" lvl="0" marL="0" rtl="0" algn="l">
              <a:spcBef>
                <a:spcPts val="0"/>
              </a:spcBef>
              <a:spcAft>
                <a:spcPts val="0"/>
              </a:spcAft>
              <a:buClr>
                <a:schemeClr val="dk1"/>
              </a:buClr>
              <a:buSzPts val="1100"/>
              <a:buFont typeface="Arial"/>
              <a:buNone/>
            </a:pPr>
            <a:r>
              <a:rPr lang="fr-FR">
                <a:solidFill>
                  <a:srgbClr val="002060"/>
                </a:solidFill>
                <a:latin typeface="Roboto Medium"/>
                <a:ea typeface="Roboto Medium"/>
                <a:cs typeface="Roboto Medium"/>
                <a:sym typeface="Roboto Medium"/>
              </a:rPr>
              <a:t>Boulanger,</a:t>
            </a:r>
            <a:endParaRPr sz="1100">
              <a:solidFill>
                <a:srgbClr val="002060"/>
              </a:solidFill>
              <a:latin typeface="Roboto Medium"/>
              <a:ea typeface="Roboto Medium"/>
              <a:cs typeface="Roboto Medium"/>
              <a:sym typeface="Roboto Medium"/>
            </a:endParaRPr>
          </a:p>
          <a:p>
            <a:pPr indent="0" lvl="0" marL="0" rtl="0" algn="l">
              <a:spcBef>
                <a:spcPts val="0"/>
              </a:spcBef>
              <a:spcAft>
                <a:spcPts val="0"/>
              </a:spcAft>
              <a:buClr>
                <a:schemeClr val="dk1"/>
              </a:buClr>
              <a:buSzPts val="1100"/>
              <a:buFont typeface="Arial"/>
              <a:buNone/>
            </a:pPr>
            <a:r>
              <a:rPr lang="fr-FR">
                <a:solidFill>
                  <a:srgbClr val="002060"/>
                </a:solidFill>
                <a:latin typeface="Roboto Medium"/>
                <a:ea typeface="Roboto Medium"/>
                <a:cs typeface="Roboto Medium"/>
                <a:sym typeface="Roboto Medium"/>
              </a:rPr>
              <a:t>Fromager</a:t>
            </a:r>
            <a:endParaRPr sz="1100">
              <a:solidFill>
                <a:srgbClr val="002060"/>
              </a:solidFill>
              <a:latin typeface="Roboto Medium"/>
              <a:ea typeface="Roboto Medium"/>
              <a:cs typeface="Roboto Medium"/>
              <a:sym typeface="Roboto Medium"/>
            </a:endParaRPr>
          </a:p>
          <a:p>
            <a:pPr indent="0" lvl="0" marL="0" rtl="0" algn="l">
              <a:spcBef>
                <a:spcPts val="0"/>
              </a:spcBef>
              <a:spcAft>
                <a:spcPts val="0"/>
              </a:spcAft>
              <a:buClr>
                <a:schemeClr val="dk1"/>
              </a:buClr>
              <a:buSzPts val="1100"/>
              <a:buFont typeface="Arial"/>
              <a:buNone/>
            </a:pPr>
            <a:r>
              <a:rPr lang="fr-FR">
                <a:solidFill>
                  <a:srgbClr val="002060"/>
                </a:solidFill>
                <a:latin typeface="Roboto Medium"/>
                <a:ea typeface="Roboto Medium"/>
                <a:cs typeface="Roboto Medium"/>
                <a:sym typeface="Roboto Medium"/>
              </a:rPr>
              <a:t>Parcours primeur</a:t>
            </a:r>
            <a:endParaRPr sz="1100">
              <a:solidFill>
                <a:srgbClr val="002060"/>
              </a:solidFill>
              <a:latin typeface="Roboto Medium"/>
              <a:ea typeface="Roboto Medium"/>
              <a:cs typeface="Roboto Medium"/>
              <a:sym typeface="Roboto Medium"/>
            </a:endParaRPr>
          </a:p>
          <a:p>
            <a:pPr indent="0" lvl="0" marL="0" rtl="0" algn="l">
              <a:spcBef>
                <a:spcPts val="0"/>
              </a:spcBef>
              <a:spcAft>
                <a:spcPts val="0"/>
              </a:spcAft>
              <a:buClr>
                <a:schemeClr val="dk1"/>
              </a:buClr>
              <a:buSzPts val="1100"/>
              <a:buFont typeface="Arial"/>
              <a:buNone/>
            </a:pPr>
            <a:r>
              <a:t/>
            </a:r>
            <a:endParaRPr sz="1100">
              <a:solidFill>
                <a:schemeClr val="dk1"/>
              </a:solidFill>
              <a:latin typeface="Roboto Medium"/>
              <a:ea typeface="Roboto Medium"/>
              <a:cs typeface="Roboto Medium"/>
              <a:sym typeface="Roboto Medium"/>
            </a:endParaRPr>
          </a:p>
          <a:p>
            <a:pPr indent="0" lvl="0" marL="0" rtl="0" algn="l">
              <a:spcBef>
                <a:spcPts val="0"/>
              </a:spcBef>
              <a:spcAft>
                <a:spcPts val="0"/>
              </a:spcAft>
              <a:buClr>
                <a:schemeClr val="dk1"/>
              </a:buClr>
              <a:buSzPts val="1100"/>
              <a:buFont typeface="Arial"/>
              <a:buNone/>
            </a:pPr>
            <a:r>
              <a:rPr lang="fr-FR">
                <a:solidFill>
                  <a:srgbClr val="002060"/>
                </a:solidFill>
                <a:latin typeface="Roboto Medium"/>
                <a:ea typeface="Roboto Medium"/>
                <a:cs typeface="Roboto Medium"/>
                <a:sym typeface="Roboto Medium"/>
              </a:rPr>
              <a:t>* Fondamentaux et points de contrôle du PFT pour l’encadrement</a:t>
            </a:r>
            <a:endParaRPr b="1">
              <a:solidFill>
                <a:schemeClr val="accent4"/>
              </a:solidFill>
              <a:latin typeface="Roboto Medium"/>
              <a:ea typeface="Roboto Medium"/>
              <a:cs typeface="Roboto Medium"/>
              <a:sym typeface="Roboto Medium"/>
            </a:endParaRPr>
          </a:p>
        </p:txBody>
      </p:sp>
      <p:pic>
        <p:nvPicPr>
          <p:cNvPr descr="Mesa de trabajo 1.png" id="360" name="Google Shape;360;g388d79f7c69_0_474"/>
          <p:cNvPicPr preferRelativeResize="0"/>
          <p:nvPr/>
        </p:nvPicPr>
        <p:blipFill>
          <a:blip r:embed="rId5">
            <a:alphaModFix/>
          </a:blip>
          <a:stretch>
            <a:fillRect/>
          </a:stretch>
        </p:blipFill>
        <p:spPr>
          <a:xfrm>
            <a:off x="1196725" y="2023300"/>
            <a:ext cx="596855" cy="647100"/>
          </a:xfrm>
          <a:prstGeom prst="rect">
            <a:avLst/>
          </a:prstGeom>
          <a:noFill/>
          <a:ln>
            <a:noFill/>
          </a:ln>
        </p:spPr>
      </p:pic>
      <p:sp>
        <p:nvSpPr>
          <p:cNvPr id="361" name="Google Shape;361;g388d79f7c69_0_474"/>
          <p:cNvSpPr txBox="1"/>
          <p:nvPr/>
        </p:nvSpPr>
        <p:spPr>
          <a:xfrm>
            <a:off x="1995438" y="2115975"/>
            <a:ext cx="2767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FR" sz="1800">
                <a:solidFill>
                  <a:srgbClr val="173460"/>
                </a:solidFill>
                <a:latin typeface="Roboto Medium"/>
                <a:ea typeface="Roboto Medium"/>
                <a:cs typeface="Roboto Medium"/>
                <a:sym typeface="Roboto Medium"/>
              </a:rPr>
              <a:t>CAP FORMATION</a:t>
            </a:r>
            <a:endParaRPr sz="1600"/>
          </a:p>
        </p:txBody>
      </p:sp>
      <p:sp>
        <p:nvSpPr>
          <p:cNvPr id="362" name="Google Shape;362;g388d79f7c69_0_474"/>
          <p:cNvSpPr txBox="1"/>
          <p:nvPr/>
        </p:nvSpPr>
        <p:spPr>
          <a:xfrm>
            <a:off x="1298484" y="2865900"/>
            <a:ext cx="2767200" cy="7389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fr-FR" sz="1200">
                <a:solidFill>
                  <a:srgbClr val="173460"/>
                </a:solidFill>
                <a:highlight>
                  <a:srgbClr val="FFFF00"/>
                </a:highlight>
                <a:latin typeface="Roboto Medium"/>
                <a:ea typeface="Roboto Medium"/>
                <a:cs typeface="Roboto Medium"/>
                <a:sym typeface="Roboto Medium"/>
              </a:rPr>
              <a:t>L’accès à C@p n’est pas automatique. </a:t>
            </a:r>
            <a:endParaRPr sz="1200">
              <a:solidFill>
                <a:srgbClr val="173460"/>
              </a:solidFill>
              <a:highlight>
                <a:srgbClr val="FFFF00"/>
              </a:highlight>
              <a:latin typeface="Roboto Medium"/>
              <a:ea typeface="Roboto Medium"/>
              <a:cs typeface="Roboto Medium"/>
              <a:sym typeface="Roboto Medium"/>
            </a:endParaRPr>
          </a:p>
          <a:p>
            <a:pPr indent="0" lvl="0" marL="0" rtl="0" algn="just">
              <a:spcBef>
                <a:spcPts val="0"/>
              </a:spcBef>
              <a:spcAft>
                <a:spcPts val="0"/>
              </a:spcAft>
              <a:buNone/>
            </a:pPr>
            <a:r>
              <a:rPr lang="fr-FR" sz="1200">
                <a:solidFill>
                  <a:srgbClr val="173460"/>
                </a:solidFill>
                <a:highlight>
                  <a:srgbClr val="FFFF00"/>
                </a:highlight>
                <a:latin typeface="Roboto Medium"/>
                <a:ea typeface="Roboto Medium"/>
                <a:cs typeface="Roboto Medium"/>
                <a:sym typeface="Roboto Medium"/>
              </a:rPr>
              <a:t>Il s’agit d’une démarche volontaire du magasin sur la GDI.</a:t>
            </a:r>
            <a:r>
              <a:rPr lang="fr-FR" sz="1200">
                <a:solidFill>
                  <a:srgbClr val="173460"/>
                </a:solidFill>
                <a:latin typeface="Roboto Medium"/>
                <a:ea typeface="Roboto Medium"/>
                <a:cs typeface="Roboto Medium"/>
                <a:sym typeface="Roboto Medium"/>
              </a:rPr>
              <a:t> </a:t>
            </a:r>
            <a:endParaRPr/>
          </a:p>
        </p:txBody>
      </p:sp>
      <p:sp>
        <p:nvSpPr>
          <p:cNvPr id="363" name="Google Shape;363;g388d79f7c69_0_474"/>
          <p:cNvSpPr txBox="1"/>
          <p:nvPr/>
        </p:nvSpPr>
        <p:spPr>
          <a:xfrm>
            <a:off x="1298484" y="3800300"/>
            <a:ext cx="2767200" cy="3693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fr-FR" sz="1200">
                <a:solidFill>
                  <a:srgbClr val="173460"/>
                </a:solidFill>
                <a:latin typeface="Roboto Medium"/>
                <a:ea typeface="Roboto Medium"/>
                <a:cs typeface="Roboto Medium"/>
                <a:sym typeface="Roboto Medium"/>
              </a:rPr>
              <a:t>QRcode : accès à Capformation :</a:t>
            </a:r>
            <a:endParaRPr sz="1200">
              <a:solidFill>
                <a:srgbClr val="173460"/>
              </a:solidFill>
              <a:latin typeface="Roboto Medium"/>
              <a:ea typeface="Roboto Medium"/>
              <a:cs typeface="Roboto Medium"/>
              <a:sym typeface="Roboto Medium"/>
            </a:endParaRPr>
          </a:p>
        </p:txBody>
      </p:sp>
      <p:pic>
        <p:nvPicPr>
          <p:cNvPr id="364" name="Google Shape;364;g388d79f7c69_0_474"/>
          <p:cNvPicPr preferRelativeResize="0"/>
          <p:nvPr/>
        </p:nvPicPr>
        <p:blipFill>
          <a:blip r:embed="rId6">
            <a:alphaModFix/>
          </a:blip>
          <a:stretch>
            <a:fillRect/>
          </a:stretch>
        </p:blipFill>
        <p:spPr>
          <a:xfrm>
            <a:off x="1517428" y="4046588"/>
            <a:ext cx="1713157" cy="1524000"/>
          </a:xfrm>
          <a:prstGeom prst="rect">
            <a:avLst/>
          </a:prstGeom>
          <a:noFill/>
          <a:ln>
            <a:noFill/>
          </a:ln>
        </p:spPr>
      </p:pic>
      <p:sp>
        <p:nvSpPr>
          <p:cNvPr id="365" name="Google Shape;365;g388d79f7c69_0_474"/>
          <p:cNvSpPr txBox="1"/>
          <p:nvPr/>
        </p:nvSpPr>
        <p:spPr>
          <a:xfrm>
            <a:off x="242850" y="5531425"/>
            <a:ext cx="5865300" cy="7389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fr-FR" sz="1200">
                <a:solidFill>
                  <a:srgbClr val="173460"/>
                </a:solidFill>
                <a:latin typeface="Roboto Medium"/>
                <a:ea typeface="Roboto Medium"/>
                <a:cs typeface="Roboto Medium"/>
                <a:sym typeface="Roboto Medium"/>
              </a:rPr>
              <a:t>Lien formation 80/20 : les incontournables : </a:t>
            </a:r>
            <a:r>
              <a:rPr lang="fr-FR" sz="1200" u="sng">
                <a:solidFill>
                  <a:srgbClr val="0000FF"/>
                </a:solidFill>
                <a:latin typeface="Roboto Medium"/>
                <a:ea typeface="Roboto Medium"/>
                <a:cs typeface="Roboto Medium"/>
                <a:sym typeface="Roboto Medium"/>
                <a:hlinkClick r:id="rId7">
                  <a:extLst>
                    <a:ext uri="{A12FA001-AC4F-418D-AE19-62706E023703}">
                      <ahyp:hlinkClr val="tx"/>
                    </a:ext>
                  </a:extLst>
                </a:hlinkClick>
              </a:rPr>
              <a:t>https://docs.google.com/presentation/d/1XUERUSmODgEwTJWtjChlnh8xQj_vRAYX103TDVdV3l0/edit?slide=id.g343649b1896_0_5#slide=id.g343649b1896_0_5</a:t>
            </a:r>
            <a:endParaRPr sz="1200">
              <a:solidFill>
                <a:srgbClr val="173460"/>
              </a:solidFill>
              <a:latin typeface="Roboto Medium"/>
              <a:ea typeface="Roboto Medium"/>
              <a:cs typeface="Roboto Medium"/>
              <a:sym typeface="Roboto Medium"/>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g388d79f7c69_0_521"/>
          <p:cNvSpPr txBox="1"/>
          <p:nvPr>
            <p:ph idx="12" type="sldNum"/>
          </p:nvPr>
        </p:nvSpPr>
        <p:spPr>
          <a:xfrm>
            <a:off x="9398397" y="648296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pic>
        <p:nvPicPr>
          <p:cNvPr id="372" name="Google Shape;372;g388d79f7c69_0_521"/>
          <p:cNvPicPr preferRelativeResize="0"/>
          <p:nvPr/>
        </p:nvPicPr>
        <p:blipFill rotWithShape="1">
          <a:blip r:embed="rId3">
            <a:alphaModFix/>
          </a:blip>
          <a:srcRect b="8527" l="0" r="0" t="7375"/>
          <a:stretch/>
        </p:blipFill>
        <p:spPr>
          <a:xfrm>
            <a:off x="-4" y="6"/>
            <a:ext cx="12192004" cy="6857994"/>
          </a:xfrm>
          <a:prstGeom prst="rect">
            <a:avLst/>
          </a:prstGeom>
          <a:noFill/>
          <a:ln>
            <a:noFill/>
          </a:ln>
        </p:spPr>
      </p:pic>
      <p:sp>
        <p:nvSpPr>
          <p:cNvPr id="373" name="Google Shape;373;g388d79f7c69_0_521"/>
          <p:cNvSpPr/>
          <p:nvPr/>
        </p:nvSpPr>
        <p:spPr>
          <a:xfrm>
            <a:off x="2408100" y="420575"/>
            <a:ext cx="9279600" cy="6034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449579" lvl="0" marL="1798320" marR="0" rtl="0" algn="l">
              <a:lnSpc>
                <a:spcPct val="100000"/>
              </a:lnSpc>
              <a:spcBef>
                <a:spcPts val="0"/>
              </a:spcBef>
              <a:spcAft>
                <a:spcPts val="0"/>
              </a:spcAft>
              <a:buNone/>
            </a:pPr>
            <a:r>
              <a:rPr b="1" lang="fr-FR" sz="5900" cap="small">
                <a:solidFill>
                  <a:srgbClr val="3E87A7"/>
                </a:solidFill>
                <a:latin typeface="Cambria"/>
                <a:ea typeface="Cambria"/>
                <a:cs typeface="Cambria"/>
                <a:sym typeface="Cambria"/>
              </a:rPr>
              <a:t>Les avantages sociaux et la prévoyance complémentaire</a:t>
            </a:r>
            <a:endParaRPr b="1" sz="5900" cap="small">
              <a:solidFill>
                <a:srgbClr val="3E87A7"/>
              </a:solidFill>
              <a:latin typeface="Cambria"/>
              <a:ea typeface="Cambria"/>
              <a:cs typeface="Cambria"/>
              <a:sym typeface="Cambria"/>
            </a:endParaRPr>
          </a:p>
        </p:txBody>
      </p:sp>
      <p:sp>
        <p:nvSpPr>
          <p:cNvPr id="374" name="Google Shape;374;g388d79f7c69_0_521"/>
          <p:cNvSpPr txBox="1"/>
          <p:nvPr>
            <p:ph idx="12" type="sldNum"/>
          </p:nvPr>
        </p:nvSpPr>
        <p:spPr>
          <a:xfrm>
            <a:off x="9398397" y="648296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pic>
        <p:nvPicPr>
          <p:cNvPr id="375" name="Google Shape;375;g388d79f7c69_0_521"/>
          <p:cNvPicPr preferRelativeResize="0"/>
          <p:nvPr/>
        </p:nvPicPr>
        <p:blipFill rotWithShape="1">
          <a:blip r:embed="rId3">
            <a:alphaModFix/>
          </a:blip>
          <a:srcRect b="207" l="0" r="0" t="92177"/>
          <a:stretch/>
        </p:blipFill>
        <p:spPr>
          <a:xfrm>
            <a:off x="0" y="6454826"/>
            <a:ext cx="12192004" cy="410207"/>
          </a:xfrm>
          <a:prstGeom prst="rect">
            <a:avLst/>
          </a:prstGeom>
          <a:noFill/>
          <a:ln>
            <a:noFill/>
          </a:ln>
        </p:spPr>
      </p:pic>
      <p:sp>
        <p:nvSpPr>
          <p:cNvPr id="376" name="Google Shape;376;g388d79f7c69_0_521"/>
          <p:cNvSpPr txBox="1"/>
          <p:nvPr/>
        </p:nvSpPr>
        <p:spPr>
          <a:xfrm>
            <a:off x="39865" y="6512879"/>
            <a:ext cx="9723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164364"/>
                </a:solidFill>
                <a:latin typeface="Arial Black"/>
                <a:ea typeface="Arial Black"/>
                <a:cs typeface="Arial Black"/>
                <a:sym typeface="Arial Black"/>
              </a:rPr>
              <a:t>Confidentiel | Direction des Ressources Humaines Franchise France</a:t>
            </a:r>
            <a:endParaRPr b="0" i="0" sz="1400" u="none" cap="none" strike="noStrike">
              <a:solidFill>
                <a:srgbClr val="164364"/>
              </a:solidFill>
              <a:latin typeface="Arial Black"/>
              <a:ea typeface="Arial Black"/>
              <a:cs typeface="Arial Black"/>
              <a:sym typeface="Arial Black"/>
            </a:endParaRPr>
          </a:p>
        </p:txBody>
      </p:sp>
      <p:sp>
        <p:nvSpPr>
          <p:cNvPr id="377" name="Google Shape;377;g388d79f7c69_0_521"/>
          <p:cNvSpPr txBox="1"/>
          <p:nvPr>
            <p:ph idx="12" type="sldNum"/>
          </p:nvPr>
        </p:nvSpPr>
        <p:spPr>
          <a:xfrm>
            <a:off x="9398397" y="648296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378" name="Google Shape;378;g388d79f7c69_0_521"/>
          <p:cNvSpPr txBox="1"/>
          <p:nvPr/>
        </p:nvSpPr>
        <p:spPr>
          <a:xfrm>
            <a:off x="373100" y="1499125"/>
            <a:ext cx="1831500" cy="36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25000">
                <a:solidFill>
                  <a:schemeClr val="lt1"/>
                </a:solidFill>
              </a:rPr>
              <a:t>5</a:t>
            </a:r>
            <a:endParaRPr sz="25000">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id="384" name="Google Shape;384;g388d79f7c69_0_534"/>
          <p:cNvPicPr preferRelativeResize="0"/>
          <p:nvPr/>
        </p:nvPicPr>
        <p:blipFill rotWithShape="1">
          <a:blip r:embed="rId3">
            <a:alphaModFix/>
          </a:blip>
          <a:srcRect b="84662" l="0" r="0" t="7376"/>
          <a:stretch/>
        </p:blipFill>
        <p:spPr>
          <a:xfrm rot="10800000">
            <a:off x="-4" y="1"/>
            <a:ext cx="12192004" cy="647105"/>
          </a:xfrm>
          <a:prstGeom prst="rect">
            <a:avLst/>
          </a:prstGeom>
          <a:noFill/>
          <a:ln>
            <a:noFill/>
          </a:ln>
        </p:spPr>
      </p:pic>
      <p:pic>
        <p:nvPicPr>
          <p:cNvPr id="385" name="Google Shape;385;g388d79f7c69_0_534"/>
          <p:cNvPicPr preferRelativeResize="0"/>
          <p:nvPr/>
        </p:nvPicPr>
        <p:blipFill rotWithShape="1">
          <a:blip r:embed="rId3">
            <a:alphaModFix/>
          </a:blip>
          <a:srcRect b="207" l="0" r="0" t="92177"/>
          <a:stretch/>
        </p:blipFill>
        <p:spPr>
          <a:xfrm>
            <a:off x="0" y="6454826"/>
            <a:ext cx="12192004" cy="410207"/>
          </a:xfrm>
          <a:prstGeom prst="rect">
            <a:avLst/>
          </a:prstGeom>
          <a:noFill/>
          <a:ln>
            <a:noFill/>
          </a:ln>
        </p:spPr>
      </p:pic>
      <p:sp>
        <p:nvSpPr>
          <p:cNvPr id="386" name="Google Shape;386;g388d79f7c69_0_534"/>
          <p:cNvSpPr txBox="1"/>
          <p:nvPr/>
        </p:nvSpPr>
        <p:spPr>
          <a:xfrm>
            <a:off x="39865" y="6512879"/>
            <a:ext cx="9723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164364"/>
                </a:solidFill>
                <a:latin typeface="Arial Black"/>
                <a:ea typeface="Arial Black"/>
                <a:cs typeface="Arial Black"/>
                <a:sym typeface="Arial Black"/>
              </a:rPr>
              <a:t>Confidentiel | Direction des Ressources Humaines Franchise France</a:t>
            </a:r>
            <a:endParaRPr b="0" i="0" sz="1400" u="none" cap="none" strike="noStrike">
              <a:solidFill>
                <a:srgbClr val="164364"/>
              </a:solidFill>
              <a:latin typeface="Arial Black"/>
              <a:ea typeface="Arial Black"/>
              <a:cs typeface="Arial Black"/>
              <a:sym typeface="Arial Black"/>
            </a:endParaRPr>
          </a:p>
        </p:txBody>
      </p:sp>
      <p:pic>
        <p:nvPicPr>
          <p:cNvPr id="387" name="Google Shape;387;g388d79f7c69_0_534"/>
          <p:cNvPicPr preferRelativeResize="0"/>
          <p:nvPr/>
        </p:nvPicPr>
        <p:blipFill rotWithShape="1">
          <a:blip r:embed="rId4">
            <a:alphaModFix/>
          </a:blip>
          <a:srcRect b="0" l="0" r="0" t="0"/>
          <a:stretch/>
        </p:blipFill>
        <p:spPr>
          <a:xfrm>
            <a:off x="11368232" y="177373"/>
            <a:ext cx="440207" cy="292360"/>
          </a:xfrm>
          <a:prstGeom prst="rect">
            <a:avLst/>
          </a:prstGeom>
          <a:noFill/>
          <a:ln>
            <a:noFill/>
          </a:ln>
        </p:spPr>
      </p:pic>
      <p:sp>
        <p:nvSpPr>
          <p:cNvPr id="388" name="Google Shape;388;g388d79f7c69_0_534"/>
          <p:cNvSpPr txBox="1"/>
          <p:nvPr>
            <p:ph idx="12" type="sldNum"/>
          </p:nvPr>
        </p:nvSpPr>
        <p:spPr>
          <a:xfrm>
            <a:off x="9398397" y="648296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389" name="Google Shape;389;g388d79f7c69_0_534"/>
          <p:cNvSpPr/>
          <p:nvPr/>
        </p:nvSpPr>
        <p:spPr>
          <a:xfrm>
            <a:off x="242839" y="154225"/>
            <a:ext cx="10259100" cy="4002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b="1" lang="fr-FR" sz="2600" cap="small">
                <a:solidFill>
                  <a:srgbClr val="0E3368"/>
                </a:solidFill>
                <a:latin typeface="Roboto Medium"/>
                <a:ea typeface="Roboto Medium"/>
                <a:cs typeface="Roboto Medium"/>
                <a:sym typeface="Roboto Medium"/>
              </a:rPr>
              <a:t>Les Avantages Sociaux et la </a:t>
            </a:r>
            <a:r>
              <a:rPr b="1" lang="fr-FR" sz="2600" cap="small">
                <a:solidFill>
                  <a:srgbClr val="0E3368"/>
                </a:solidFill>
                <a:latin typeface="Roboto Medium"/>
                <a:ea typeface="Roboto Medium"/>
                <a:cs typeface="Roboto Medium"/>
                <a:sym typeface="Roboto Medium"/>
              </a:rPr>
              <a:t>prévoyance</a:t>
            </a:r>
            <a:r>
              <a:rPr b="1" lang="fr-FR" sz="2600" cap="small">
                <a:solidFill>
                  <a:srgbClr val="0E3368"/>
                </a:solidFill>
                <a:latin typeface="Roboto Medium"/>
                <a:ea typeface="Roboto Medium"/>
                <a:cs typeface="Roboto Medium"/>
                <a:sym typeface="Roboto Medium"/>
              </a:rPr>
              <a:t> complémentaire</a:t>
            </a:r>
            <a:endParaRPr b="1" sz="2600" cap="small">
              <a:solidFill>
                <a:srgbClr val="0E3368"/>
              </a:solidFill>
              <a:latin typeface="Roboto Medium"/>
              <a:ea typeface="Roboto Medium"/>
              <a:cs typeface="Roboto Medium"/>
              <a:sym typeface="Roboto Medium"/>
            </a:endParaRPr>
          </a:p>
          <a:p>
            <a:pPr indent="0" lvl="0" marL="0" rtl="0" algn="just">
              <a:spcBef>
                <a:spcPts val="0"/>
              </a:spcBef>
              <a:spcAft>
                <a:spcPts val="0"/>
              </a:spcAft>
              <a:buNone/>
            </a:pPr>
            <a:r>
              <a:t/>
            </a:r>
            <a:endParaRPr b="1" sz="2600" cap="small">
              <a:solidFill>
                <a:srgbClr val="0E3368"/>
              </a:solidFill>
              <a:latin typeface="Roboto Medium"/>
              <a:ea typeface="Roboto Medium"/>
              <a:cs typeface="Roboto Medium"/>
              <a:sym typeface="Roboto Medium"/>
            </a:endParaRPr>
          </a:p>
        </p:txBody>
      </p:sp>
      <p:sp>
        <p:nvSpPr>
          <p:cNvPr id="390" name="Google Shape;390;g388d79f7c69_0_534"/>
          <p:cNvSpPr txBox="1"/>
          <p:nvPr/>
        </p:nvSpPr>
        <p:spPr>
          <a:xfrm>
            <a:off x="242850" y="769325"/>
            <a:ext cx="30000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FR" sz="2600">
                <a:solidFill>
                  <a:srgbClr val="51ACB8"/>
                </a:solidFill>
                <a:latin typeface="Satisfy"/>
                <a:ea typeface="Satisfy"/>
                <a:cs typeface="Satisfy"/>
                <a:sym typeface="Satisfy"/>
              </a:rPr>
              <a:t>Vos avantages sociaux</a:t>
            </a:r>
            <a:endParaRPr sz="1600">
              <a:solidFill>
                <a:schemeClr val="dk1"/>
              </a:solidFill>
              <a:latin typeface="Roboto Medium"/>
              <a:ea typeface="Roboto Medium"/>
              <a:cs typeface="Roboto Medium"/>
              <a:sym typeface="Roboto Medium"/>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id="396" name="Google Shape;396;g388d79f7c69_0_555"/>
          <p:cNvPicPr preferRelativeResize="0"/>
          <p:nvPr/>
        </p:nvPicPr>
        <p:blipFill rotWithShape="1">
          <a:blip r:embed="rId3">
            <a:alphaModFix/>
          </a:blip>
          <a:srcRect b="84662" l="0" r="0" t="7376"/>
          <a:stretch/>
        </p:blipFill>
        <p:spPr>
          <a:xfrm rot="10800000">
            <a:off x="-4" y="1"/>
            <a:ext cx="12192004" cy="647105"/>
          </a:xfrm>
          <a:prstGeom prst="rect">
            <a:avLst/>
          </a:prstGeom>
          <a:noFill/>
          <a:ln>
            <a:noFill/>
          </a:ln>
        </p:spPr>
      </p:pic>
      <p:pic>
        <p:nvPicPr>
          <p:cNvPr id="397" name="Google Shape;397;g388d79f7c69_0_555"/>
          <p:cNvPicPr preferRelativeResize="0"/>
          <p:nvPr/>
        </p:nvPicPr>
        <p:blipFill rotWithShape="1">
          <a:blip r:embed="rId3">
            <a:alphaModFix/>
          </a:blip>
          <a:srcRect b="207" l="0" r="0" t="92177"/>
          <a:stretch/>
        </p:blipFill>
        <p:spPr>
          <a:xfrm>
            <a:off x="0" y="6454826"/>
            <a:ext cx="12192004" cy="410207"/>
          </a:xfrm>
          <a:prstGeom prst="rect">
            <a:avLst/>
          </a:prstGeom>
          <a:noFill/>
          <a:ln>
            <a:noFill/>
          </a:ln>
        </p:spPr>
      </p:pic>
      <p:sp>
        <p:nvSpPr>
          <p:cNvPr id="398" name="Google Shape;398;g388d79f7c69_0_555"/>
          <p:cNvSpPr txBox="1"/>
          <p:nvPr/>
        </p:nvSpPr>
        <p:spPr>
          <a:xfrm>
            <a:off x="39865" y="6512879"/>
            <a:ext cx="9723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164364"/>
                </a:solidFill>
                <a:latin typeface="Arial Black"/>
                <a:ea typeface="Arial Black"/>
                <a:cs typeface="Arial Black"/>
                <a:sym typeface="Arial Black"/>
              </a:rPr>
              <a:t>Confidentiel | Direction des Ressources Humaines Franchise France</a:t>
            </a:r>
            <a:endParaRPr b="0" i="0" sz="1400" u="none" cap="none" strike="noStrike">
              <a:solidFill>
                <a:srgbClr val="164364"/>
              </a:solidFill>
              <a:latin typeface="Arial Black"/>
              <a:ea typeface="Arial Black"/>
              <a:cs typeface="Arial Black"/>
              <a:sym typeface="Arial Black"/>
            </a:endParaRPr>
          </a:p>
        </p:txBody>
      </p:sp>
      <p:pic>
        <p:nvPicPr>
          <p:cNvPr id="399" name="Google Shape;399;g388d79f7c69_0_555"/>
          <p:cNvPicPr preferRelativeResize="0"/>
          <p:nvPr/>
        </p:nvPicPr>
        <p:blipFill rotWithShape="1">
          <a:blip r:embed="rId4">
            <a:alphaModFix/>
          </a:blip>
          <a:srcRect b="0" l="0" r="0" t="0"/>
          <a:stretch/>
        </p:blipFill>
        <p:spPr>
          <a:xfrm>
            <a:off x="11368232" y="177373"/>
            <a:ext cx="440207" cy="292360"/>
          </a:xfrm>
          <a:prstGeom prst="rect">
            <a:avLst/>
          </a:prstGeom>
          <a:noFill/>
          <a:ln>
            <a:noFill/>
          </a:ln>
        </p:spPr>
      </p:pic>
      <p:sp>
        <p:nvSpPr>
          <p:cNvPr id="400" name="Google Shape;400;g388d79f7c69_0_555"/>
          <p:cNvSpPr txBox="1"/>
          <p:nvPr>
            <p:ph idx="12" type="sldNum"/>
          </p:nvPr>
        </p:nvSpPr>
        <p:spPr>
          <a:xfrm>
            <a:off x="9398397" y="648296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401" name="Google Shape;401;g388d79f7c69_0_555"/>
          <p:cNvSpPr/>
          <p:nvPr/>
        </p:nvSpPr>
        <p:spPr>
          <a:xfrm>
            <a:off x="242839" y="154225"/>
            <a:ext cx="10259100" cy="4002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b="1" lang="fr-FR" sz="2600" cap="small">
                <a:solidFill>
                  <a:srgbClr val="0E3368"/>
                </a:solidFill>
                <a:latin typeface="Roboto Medium"/>
                <a:ea typeface="Roboto Medium"/>
                <a:cs typeface="Roboto Medium"/>
                <a:sym typeface="Roboto Medium"/>
              </a:rPr>
              <a:t>Les Avantages Sociaux et la prévoyance complémentaire</a:t>
            </a:r>
            <a:endParaRPr b="1" sz="2600" cap="small">
              <a:solidFill>
                <a:srgbClr val="0E3368"/>
              </a:solidFill>
              <a:latin typeface="Roboto Medium"/>
              <a:ea typeface="Roboto Medium"/>
              <a:cs typeface="Roboto Medium"/>
              <a:sym typeface="Roboto Medium"/>
            </a:endParaRPr>
          </a:p>
          <a:p>
            <a:pPr indent="0" lvl="0" marL="0" rtl="0" algn="just">
              <a:spcBef>
                <a:spcPts val="0"/>
              </a:spcBef>
              <a:spcAft>
                <a:spcPts val="0"/>
              </a:spcAft>
              <a:buNone/>
            </a:pPr>
            <a:r>
              <a:t/>
            </a:r>
            <a:endParaRPr b="1" sz="2600" cap="small">
              <a:solidFill>
                <a:srgbClr val="0E3368"/>
              </a:solidFill>
              <a:latin typeface="Roboto Medium"/>
              <a:ea typeface="Roboto Medium"/>
              <a:cs typeface="Roboto Medium"/>
              <a:sym typeface="Roboto Medium"/>
            </a:endParaRPr>
          </a:p>
        </p:txBody>
      </p:sp>
      <p:sp>
        <p:nvSpPr>
          <p:cNvPr id="402" name="Google Shape;402;g388d79f7c69_0_555"/>
          <p:cNvSpPr txBox="1"/>
          <p:nvPr/>
        </p:nvSpPr>
        <p:spPr>
          <a:xfrm>
            <a:off x="329700" y="860925"/>
            <a:ext cx="39261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FR" sz="2600">
                <a:solidFill>
                  <a:srgbClr val="51ACB8"/>
                </a:solidFill>
                <a:latin typeface="Satisfy"/>
                <a:ea typeface="Satisfy"/>
                <a:cs typeface="Satisfy"/>
                <a:sym typeface="Satisfy"/>
              </a:rPr>
              <a:t>La prévoyance complémentaire</a:t>
            </a:r>
            <a:endParaRPr sz="1600">
              <a:solidFill>
                <a:schemeClr val="dk1"/>
              </a:solidFill>
              <a:latin typeface="Roboto Medium"/>
              <a:ea typeface="Roboto Medium"/>
              <a:cs typeface="Roboto Medium"/>
              <a:sym typeface="Roboto Medium"/>
            </a:endParaRPr>
          </a:p>
        </p:txBody>
      </p:sp>
      <p:sp>
        <p:nvSpPr>
          <p:cNvPr id="403" name="Google Shape;403;g388d79f7c69_0_555"/>
          <p:cNvSpPr txBox="1"/>
          <p:nvPr/>
        </p:nvSpPr>
        <p:spPr>
          <a:xfrm>
            <a:off x="848475" y="2332150"/>
            <a:ext cx="6594600" cy="280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700">
                <a:solidFill>
                  <a:srgbClr val="173460"/>
                </a:solidFill>
                <a:latin typeface="Roboto Medium"/>
                <a:ea typeface="Roboto Medium"/>
                <a:cs typeface="Roboto Medium"/>
                <a:sym typeface="Roboto Medium"/>
              </a:rPr>
              <a:t>Vous venez d’intégrer notre entreprise et à ce titre vous bénéficiez d’une couverture de frais de santé (mutuelle) et prévoyance :</a:t>
            </a:r>
            <a:endParaRPr sz="17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t/>
            </a:r>
            <a:endParaRPr sz="17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rPr lang="fr-FR" sz="1700">
                <a:solidFill>
                  <a:srgbClr val="173460"/>
                </a:solidFill>
                <a:highlight>
                  <a:srgbClr val="FFFF00"/>
                </a:highlight>
                <a:latin typeface="Roboto Medium"/>
                <a:ea typeface="Roboto Medium"/>
                <a:cs typeface="Roboto Medium"/>
                <a:sym typeface="Roboto Medium"/>
              </a:rPr>
              <a:t>[Préciser les noms et adresses des organismes]</a:t>
            </a:r>
            <a:endParaRPr sz="17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t/>
            </a:r>
            <a:endParaRPr sz="17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rPr b="1" lang="fr-FR" sz="1700">
                <a:solidFill>
                  <a:srgbClr val="173460"/>
                </a:solidFill>
                <a:latin typeface="Roboto Medium"/>
                <a:ea typeface="Roboto Medium"/>
                <a:cs typeface="Roboto Medium"/>
                <a:sym typeface="Roboto Medium"/>
              </a:rPr>
              <a:t>Votre adhésion : </a:t>
            </a:r>
            <a:endParaRPr b="1" sz="17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rPr lang="fr-FR" sz="1700">
                <a:solidFill>
                  <a:srgbClr val="173460"/>
                </a:solidFill>
                <a:highlight>
                  <a:srgbClr val="FFFF00"/>
                </a:highlight>
                <a:latin typeface="Roboto Medium"/>
                <a:ea typeface="Roboto Medium"/>
                <a:cs typeface="Roboto Medium"/>
                <a:sym typeface="Roboto Medium"/>
              </a:rPr>
              <a:t>[Préciser]</a:t>
            </a:r>
            <a:endParaRPr sz="17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t/>
            </a:r>
            <a:endParaRPr b="1" sz="17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rPr b="1" lang="fr-FR" sz="1700">
                <a:solidFill>
                  <a:srgbClr val="173460"/>
                </a:solidFill>
                <a:latin typeface="Roboto Medium"/>
                <a:ea typeface="Roboto Medium"/>
                <a:cs typeface="Roboto Medium"/>
                <a:sym typeface="Roboto Medium"/>
              </a:rPr>
              <a:t>Vos démarches : </a:t>
            </a:r>
            <a:endParaRPr b="1" sz="17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rPr lang="fr-FR" sz="1700">
                <a:solidFill>
                  <a:srgbClr val="173460"/>
                </a:solidFill>
                <a:highlight>
                  <a:srgbClr val="FFFF00"/>
                </a:highlight>
                <a:latin typeface="Roboto Medium"/>
                <a:ea typeface="Roboto Medium"/>
                <a:cs typeface="Roboto Medium"/>
                <a:sym typeface="Roboto Medium"/>
              </a:rPr>
              <a:t>[Préciser]</a:t>
            </a:r>
            <a:endParaRPr sz="1700">
              <a:solidFill>
                <a:srgbClr val="173460"/>
              </a:solidFill>
              <a:latin typeface="Roboto Medium"/>
              <a:ea typeface="Roboto Medium"/>
              <a:cs typeface="Roboto Medium"/>
              <a:sym typeface="Roboto Medium"/>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pic>
        <p:nvPicPr>
          <p:cNvPr id="409" name="Google Shape;409;g388d79f7c69_0_575"/>
          <p:cNvPicPr preferRelativeResize="0"/>
          <p:nvPr/>
        </p:nvPicPr>
        <p:blipFill rotWithShape="1">
          <a:blip r:embed="rId3">
            <a:alphaModFix/>
          </a:blip>
          <a:srcRect b="84662" l="0" r="0" t="7376"/>
          <a:stretch/>
        </p:blipFill>
        <p:spPr>
          <a:xfrm rot="10800000">
            <a:off x="-4" y="1"/>
            <a:ext cx="12192004" cy="647105"/>
          </a:xfrm>
          <a:prstGeom prst="rect">
            <a:avLst/>
          </a:prstGeom>
          <a:noFill/>
          <a:ln>
            <a:noFill/>
          </a:ln>
        </p:spPr>
      </p:pic>
      <p:pic>
        <p:nvPicPr>
          <p:cNvPr id="410" name="Google Shape;410;g388d79f7c69_0_575"/>
          <p:cNvPicPr preferRelativeResize="0"/>
          <p:nvPr/>
        </p:nvPicPr>
        <p:blipFill rotWithShape="1">
          <a:blip r:embed="rId3">
            <a:alphaModFix/>
          </a:blip>
          <a:srcRect b="207" l="0" r="0" t="92177"/>
          <a:stretch/>
        </p:blipFill>
        <p:spPr>
          <a:xfrm>
            <a:off x="0" y="6454826"/>
            <a:ext cx="12192004" cy="410207"/>
          </a:xfrm>
          <a:prstGeom prst="rect">
            <a:avLst/>
          </a:prstGeom>
          <a:noFill/>
          <a:ln>
            <a:noFill/>
          </a:ln>
        </p:spPr>
      </p:pic>
      <p:sp>
        <p:nvSpPr>
          <p:cNvPr id="411" name="Google Shape;411;g388d79f7c69_0_575"/>
          <p:cNvSpPr txBox="1"/>
          <p:nvPr/>
        </p:nvSpPr>
        <p:spPr>
          <a:xfrm>
            <a:off x="39865" y="6512879"/>
            <a:ext cx="9723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164364"/>
                </a:solidFill>
                <a:latin typeface="Arial Black"/>
                <a:ea typeface="Arial Black"/>
                <a:cs typeface="Arial Black"/>
                <a:sym typeface="Arial Black"/>
              </a:rPr>
              <a:t>Confidentiel | Direction des Ressources Humaines Franchise France</a:t>
            </a:r>
            <a:endParaRPr b="0" i="0" sz="1400" u="none" cap="none" strike="noStrike">
              <a:solidFill>
                <a:srgbClr val="164364"/>
              </a:solidFill>
              <a:latin typeface="Arial Black"/>
              <a:ea typeface="Arial Black"/>
              <a:cs typeface="Arial Black"/>
              <a:sym typeface="Arial Black"/>
            </a:endParaRPr>
          </a:p>
        </p:txBody>
      </p:sp>
      <p:pic>
        <p:nvPicPr>
          <p:cNvPr id="412" name="Google Shape;412;g388d79f7c69_0_575"/>
          <p:cNvPicPr preferRelativeResize="0"/>
          <p:nvPr/>
        </p:nvPicPr>
        <p:blipFill rotWithShape="1">
          <a:blip r:embed="rId4">
            <a:alphaModFix/>
          </a:blip>
          <a:srcRect b="0" l="0" r="0" t="0"/>
          <a:stretch/>
        </p:blipFill>
        <p:spPr>
          <a:xfrm>
            <a:off x="11368232" y="177373"/>
            <a:ext cx="440207" cy="292360"/>
          </a:xfrm>
          <a:prstGeom prst="rect">
            <a:avLst/>
          </a:prstGeom>
          <a:noFill/>
          <a:ln>
            <a:noFill/>
          </a:ln>
        </p:spPr>
      </p:pic>
      <p:sp>
        <p:nvSpPr>
          <p:cNvPr id="413" name="Google Shape;413;g388d79f7c69_0_575"/>
          <p:cNvSpPr txBox="1"/>
          <p:nvPr>
            <p:ph idx="12" type="sldNum"/>
          </p:nvPr>
        </p:nvSpPr>
        <p:spPr>
          <a:xfrm>
            <a:off x="9398397" y="648296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414" name="Google Shape;414;g388d79f7c69_0_575"/>
          <p:cNvSpPr txBox="1"/>
          <p:nvPr/>
        </p:nvSpPr>
        <p:spPr>
          <a:xfrm>
            <a:off x="1318875" y="897550"/>
            <a:ext cx="50067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FR" sz="8000">
                <a:solidFill>
                  <a:srgbClr val="C00000"/>
                </a:solidFill>
                <a:latin typeface="Satisfy"/>
                <a:ea typeface="Satisfy"/>
                <a:cs typeface="Satisfy"/>
                <a:sym typeface="Satisfy"/>
              </a:rPr>
              <a:t>Glossaire</a:t>
            </a:r>
            <a:endParaRPr b="1" sz="8000">
              <a:solidFill>
                <a:srgbClr val="C00000"/>
              </a:solidFill>
              <a:latin typeface="Satisfy"/>
              <a:ea typeface="Satisfy"/>
              <a:cs typeface="Satisfy"/>
              <a:sym typeface="Satisfy"/>
            </a:endParaRPr>
          </a:p>
        </p:txBody>
      </p:sp>
      <p:sp>
        <p:nvSpPr>
          <p:cNvPr id="415" name="Google Shape;415;g388d79f7c69_0_575"/>
          <p:cNvSpPr txBox="1"/>
          <p:nvPr/>
        </p:nvSpPr>
        <p:spPr>
          <a:xfrm>
            <a:off x="445475" y="2313550"/>
            <a:ext cx="45978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500">
                <a:solidFill>
                  <a:srgbClr val="173460"/>
                </a:solidFill>
                <a:latin typeface="Roboto Medium"/>
                <a:ea typeface="Roboto Medium"/>
                <a:cs typeface="Roboto Medium"/>
                <a:sym typeface="Roboto Medium"/>
              </a:rPr>
              <a:t>AFF : Act for Food</a:t>
            </a:r>
            <a:endParaRPr sz="15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rPr lang="fr-FR" sz="1500">
                <a:solidFill>
                  <a:srgbClr val="173460"/>
                </a:solidFill>
                <a:latin typeface="Roboto Medium"/>
                <a:ea typeface="Roboto Medium"/>
                <a:cs typeface="Roboto Medium"/>
                <a:sym typeface="Roboto Medium"/>
              </a:rPr>
              <a:t>AL/NAL : Alimentaire/Non alimentaire</a:t>
            </a:r>
            <a:endParaRPr sz="15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rPr lang="fr-FR" sz="1500">
                <a:solidFill>
                  <a:srgbClr val="173460"/>
                </a:solidFill>
                <a:latin typeface="Roboto Medium"/>
                <a:ea typeface="Roboto Medium"/>
                <a:cs typeface="Roboto Medium"/>
                <a:sym typeface="Roboto Medium"/>
              </a:rPr>
              <a:t>BLI : Bon de livraison</a:t>
            </a:r>
            <a:endParaRPr sz="15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rPr lang="fr-FR" sz="1500">
                <a:solidFill>
                  <a:srgbClr val="173460"/>
                </a:solidFill>
                <a:latin typeface="Roboto Medium"/>
                <a:ea typeface="Roboto Medium"/>
                <a:cs typeface="Roboto Medium"/>
                <a:sym typeface="Roboto Medium"/>
              </a:rPr>
              <a:t>CSP : Centre de Service Partagé</a:t>
            </a:r>
            <a:endParaRPr sz="15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rPr lang="fr-FR" sz="1500">
                <a:solidFill>
                  <a:srgbClr val="173460"/>
                </a:solidFill>
                <a:latin typeface="Roboto Medium"/>
                <a:ea typeface="Roboto Medium"/>
                <a:cs typeface="Roboto Medium"/>
                <a:sym typeface="Roboto Medium"/>
              </a:rPr>
              <a:t>BOUL/PAT : Boulangerie Pâtisserie </a:t>
            </a:r>
            <a:endParaRPr sz="15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rPr lang="fr-FR" sz="1500">
                <a:solidFill>
                  <a:srgbClr val="173460"/>
                </a:solidFill>
                <a:latin typeface="Roboto Medium"/>
                <a:ea typeface="Roboto Medium"/>
                <a:cs typeface="Roboto Medium"/>
                <a:sym typeface="Roboto Medium"/>
              </a:rPr>
              <a:t>DLC : Date Limite de Consommation</a:t>
            </a:r>
            <a:endParaRPr sz="15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rPr lang="fr-FR" sz="1500">
                <a:solidFill>
                  <a:srgbClr val="173460"/>
                </a:solidFill>
                <a:latin typeface="Roboto Medium"/>
                <a:ea typeface="Roboto Medium"/>
                <a:cs typeface="Roboto Medium"/>
                <a:sym typeface="Roboto Medium"/>
              </a:rPr>
              <a:t>DDM : Date de durabilité minimale (DLUO)</a:t>
            </a:r>
            <a:endParaRPr sz="15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rPr lang="fr-FR" sz="1500">
                <a:solidFill>
                  <a:srgbClr val="173460"/>
                </a:solidFill>
                <a:latin typeface="Roboto Medium"/>
                <a:ea typeface="Roboto Medium"/>
                <a:cs typeface="Roboto Medium"/>
                <a:sym typeface="Roboto Medium"/>
              </a:rPr>
              <a:t>DO : Direction Opérationnelle</a:t>
            </a:r>
            <a:endParaRPr sz="15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rPr lang="fr-FR" sz="1500">
                <a:solidFill>
                  <a:srgbClr val="173460"/>
                </a:solidFill>
                <a:latin typeface="Roboto Medium"/>
                <a:ea typeface="Roboto Medium"/>
                <a:cs typeface="Roboto Medium"/>
                <a:sym typeface="Roboto Medium"/>
              </a:rPr>
              <a:t>DPH : Droguerie parfumerie hygiène</a:t>
            </a:r>
            <a:endParaRPr sz="15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rPr lang="fr-FR" sz="1500">
                <a:solidFill>
                  <a:srgbClr val="173460"/>
                </a:solidFill>
                <a:latin typeface="Roboto Medium"/>
                <a:ea typeface="Roboto Medium"/>
                <a:cs typeface="Roboto Medium"/>
                <a:sym typeface="Roboto Medium"/>
              </a:rPr>
              <a:t>ECC : Entretien Compétences et Carrière</a:t>
            </a:r>
            <a:endParaRPr sz="15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rPr lang="fr-FR" sz="1500">
                <a:solidFill>
                  <a:srgbClr val="173460"/>
                </a:solidFill>
                <a:latin typeface="Roboto Medium"/>
                <a:ea typeface="Roboto Medium"/>
                <a:cs typeface="Roboto Medium"/>
                <a:sym typeface="Roboto Medium"/>
              </a:rPr>
              <a:t>EPCS : Electro, Photo, Ciné, Son</a:t>
            </a:r>
            <a:endParaRPr sz="15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rPr lang="fr-FR" sz="1500">
                <a:solidFill>
                  <a:srgbClr val="173460"/>
                </a:solidFill>
                <a:latin typeface="Roboto Medium"/>
                <a:ea typeface="Roboto Medium"/>
                <a:cs typeface="Roboto Medium"/>
                <a:sym typeface="Roboto Medium"/>
              </a:rPr>
              <a:t>FIFO : First in, first out (PEPS)</a:t>
            </a:r>
            <a:endParaRPr sz="15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rPr lang="fr-FR" sz="1500">
                <a:solidFill>
                  <a:srgbClr val="173460"/>
                </a:solidFill>
                <a:latin typeface="Roboto Medium"/>
                <a:ea typeface="Roboto Medium"/>
                <a:cs typeface="Roboto Medium"/>
                <a:sym typeface="Roboto Medium"/>
              </a:rPr>
              <a:t>FL/FLEG : Fruits et légumes</a:t>
            </a:r>
            <a:endParaRPr sz="15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rPr lang="fr-FR" sz="1500">
                <a:solidFill>
                  <a:srgbClr val="173460"/>
                </a:solidFill>
                <a:latin typeface="Roboto Medium"/>
                <a:ea typeface="Roboto Medium"/>
                <a:cs typeface="Roboto Medium"/>
                <a:sym typeface="Roboto Medium"/>
              </a:rPr>
              <a:t>LS : Libre Service</a:t>
            </a:r>
            <a:endParaRPr sz="15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rPr lang="fr-FR" sz="1500">
                <a:solidFill>
                  <a:srgbClr val="173460"/>
                </a:solidFill>
                <a:latin typeface="Roboto Medium"/>
                <a:ea typeface="Roboto Medium"/>
                <a:cs typeface="Roboto Medium"/>
                <a:sym typeface="Roboto Medium"/>
              </a:rPr>
              <a:t>GEM : Gros Électroménager</a:t>
            </a:r>
            <a:endParaRPr sz="15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rPr lang="fr-FR" sz="1500">
                <a:solidFill>
                  <a:srgbClr val="173460"/>
                </a:solidFill>
                <a:latin typeface="Roboto Medium"/>
                <a:ea typeface="Roboto Medium"/>
                <a:cs typeface="Roboto Medium"/>
                <a:sym typeface="Roboto Medium"/>
              </a:rPr>
              <a:t>PEM : Petit Électroménager</a:t>
            </a:r>
            <a:endParaRPr sz="1500">
              <a:solidFill>
                <a:srgbClr val="173460"/>
              </a:solidFill>
              <a:latin typeface="Roboto Medium"/>
              <a:ea typeface="Roboto Medium"/>
              <a:cs typeface="Roboto Medium"/>
              <a:sym typeface="Roboto Medium"/>
            </a:endParaRPr>
          </a:p>
        </p:txBody>
      </p:sp>
      <p:sp>
        <p:nvSpPr>
          <p:cNvPr id="416" name="Google Shape;416;g388d79f7c69_0_575"/>
          <p:cNvSpPr txBox="1"/>
          <p:nvPr/>
        </p:nvSpPr>
        <p:spPr>
          <a:xfrm>
            <a:off x="6096000" y="2198200"/>
            <a:ext cx="4521900" cy="410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500">
                <a:solidFill>
                  <a:srgbClr val="173460"/>
                </a:solidFill>
                <a:latin typeface="Roboto Medium"/>
                <a:ea typeface="Roboto Medium"/>
                <a:cs typeface="Roboto Medium"/>
                <a:sym typeface="Roboto Medium"/>
              </a:rPr>
              <a:t>PEPS : premier entré premier sorti</a:t>
            </a:r>
            <a:endParaRPr sz="15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rPr lang="fr-FR" sz="1500">
                <a:solidFill>
                  <a:srgbClr val="173460"/>
                </a:solidFill>
                <a:latin typeface="Roboto Medium"/>
                <a:ea typeface="Roboto Medium"/>
                <a:cs typeface="Roboto Medium"/>
                <a:sym typeface="Roboto Medium"/>
              </a:rPr>
              <a:t>MDD : Marque de Distributeur</a:t>
            </a:r>
            <a:endParaRPr sz="15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rPr lang="fr-FR" sz="1500">
                <a:solidFill>
                  <a:srgbClr val="173460"/>
                </a:solidFill>
                <a:latin typeface="Roboto Medium"/>
                <a:ea typeface="Roboto Medium"/>
                <a:cs typeface="Roboto Medium"/>
                <a:sym typeface="Roboto Medium"/>
              </a:rPr>
              <a:t>MDC : Marque de Carrefour</a:t>
            </a:r>
            <a:endParaRPr sz="15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rPr lang="fr-FR" sz="1500">
                <a:solidFill>
                  <a:srgbClr val="173460"/>
                </a:solidFill>
                <a:latin typeface="Roboto Medium"/>
                <a:ea typeface="Roboto Medium"/>
                <a:cs typeface="Roboto Medium"/>
                <a:sym typeface="Roboto Medium"/>
              </a:rPr>
              <a:t>NOVA : Nouvel Outil d’Aide à la Vente</a:t>
            </a:r>
            <a:endParaRPr sz="15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rPr lang="fr-FR" sz="1500">
                <a:solidFill>
                  <a:srgbClr val="173460"/>
                </a:solidFill>
                <a:latin typeface="Roboto Medium"/>
                <a:ea typeface="Roboto Medium"/>
                <a:cs typeface="Roboto Medium"/>
                <a:sym typeface="Roboto Medium"/>
              </a:rPr>
              <a:t>PCA : Proposition de commande automatique</a:t>
            </a:r>
            <a:endParaRPr sz="15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rPr lang="fr-FR" sz="1500">
                <a:solidFill>
                  <a:srgbClr val="173460"/>
                </a:solidFill>
                <a:latin typeface="Roboto Medium"/>
                <a:ea typeface="Roboto Medium"/>
                <a:cs typeface="Roboto Medium"/>
                <a:sym typeface="Roboto Medium"/>
              </a:rPr>
              <a:t>PFT : Produits Frais Traditionnels</a:t>
            </a:r>
            <a:endParaRPr sz="15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rPr lang="fr-FR" sz="1500">
                <a:solidFill>
                  <a:srgbClr val="173460"/>
                </a:solidFill>
                <a:latin typeface="Roboto Medium"/>
                <a:ea typeface="Roboto Medium"/>
                <a:cs typeface="Roboto Medium"/>
                <a:sym typeface="Roboto Medium"/>
              </a:rPr>
              <a:t>PGC : Produits Grande Consommation</a:t>
            </a:r>
            <a:endParaRPr sz="15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rPr lang="fr-FR" sz="1500">
                <a:solidFill>
                  <a:srgbClr val="173460"/>
                </a:solidFill>
                <a:latin typeface="Roboto Medium"/>
                <a:ea typeface="Roboto Medium"/>
                <a:cs typeface="Roboto Medium"/>
                <a:sym typeface="Roboto Medium"/>
              </a:rPr>
              <a:t>PLS : Produit libre service</a:t>
            </a:r>
            <a:endParaRPr sz="15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rPr lang="fr-FR" sz="1500">
                <a:solidFill>
                  <a:srgbClr val="173460"/>
                </a:solidFill>
                <a:latin typeface="Roboto Medium"/>
                <a:ea typeface="Roboto Medium"/>
                <a:cs typeface="Roboto Medium"/>
                <a:sym typeface="Roboto Medium"/>
              </a:rPr>
              <a:t>PLV : Publicité sur le Lieu de Vente</a:t>
            </a:r>
            <a:endParaRPr sz="15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rPr lang="fr-FR" sz="1500">
                <a:solidFill>
                  <a:srgbClr val="173460"/>
                </a:solidFill>
                <a:latin typeface="Roboto Medium"/>
                <a:ea typeface="Roboto Medium"/>
                <a:cs typeface="Roboto Medium"/>
                <a:sym typeface="Roboto Medium"/>
              </a:rPr>
              <a:t>POS : Plan d’Occupation des Sols</a:t>
            </a:r>
            <a:endParaRPr sz="15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rPr lang="fr-FR" sz="1500">
                <a:solidFill>
                  <a:srgbClr val="173460"/>
                </a:solidFill>
                <a:latin typeface="Roboto Medium"/>
                <a:ea typeface="Roboto Medium"/>
                <a:cs typeface="Roboto Medium"/>
                <a:sym typeface="Roboto Medium"/>
              </a:rPr>
              <a:t>PPT : Powerpoint</a:t>
            </a:r>
            <a:endParaRPr sz="15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rPr lang="fr-FR" sz="1500">
                <a:solidFill>
                  <a:srgbClr val="173460"/>
                </a:solidFill>
                <a:latin typeface="Roboto Medium"/>
                <a:ea typeface="Roboto Medium"/>
                <a:cs typeface="Roboto Medium"/>
                <a:sym typeface="Roboto Medium"/>
              </a:rPr>
              <a:t>PVP : Pain, viennoiserie et pâtisserie</a:t>
            </a:r>
            <a:endParaRPr sz="15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rPr lang="fr-FR" sz="1500">
                <a:solidFill>
                  <a:srgbClr val="173460"/>
                </a:solidFill>
                <a:latin typeface="Roboto Medium"/>
                <a:ea typeface="Roboto Medium"/>
                <a:cs typeface="Roboto Medium"/>
                <a:sym typeface="Roboto Medium"/>
              </a:rPr>
              <a:t>TA : Transition Alimentaire</a:t>
            </a:r>
            <a:endParaRPr sz="15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rPr lang="fr-FR" sz="1500">
                <a:solidFill>
                  <a:srgbClr val="173460"/>
                </a:solidFill>
                <a:latin typeface="Roboto Medium"/>
                <a:ea typeface="Roboto Medium"/>
                <a:cs typeface="Roboto Medium"/>
                <a:sym typeface="Roboto Medium"/>
              </a:rPr>
              <a:t>TAN : Tronc d’Assortiment National</a:t>
            </a:r>
            <a:endParaRPr sz="15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rPr lang="fr-FR" sz="1500">
                <a:solidFill>
                  <a:srgbClr val="173460"/>
                </a:solidFill>
                <a:latin typeface="Roboto Medium"/>
                <a:ea typeface="Roboto Medium"/>
                <a:cs typeface="Roboto Medium"/>
                <a:sym typeface="Roboto Medium"/>
              </a:rPr>
              <a:t>TAC : Tronc d’Assortiment Commun</a:t>
            </a:r>
            <a:endParaRPr sz="15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rPr lang="fr-FR" sz="1500">
                <a:solidFill>
                  <a:srgbClr val="173460"/>
                </a:solidFill>
                <a:latin typeface="Roboto Medium"/>
                <a:ea typeface="Roboto Medium"/>
                <a:cs typeface="Roboto Medium"/>
                <a:sym typeface="Roboto Medium"/>
              </a:rPr>
              <a:t>TG : Tête de Gondole</a:t>
            </a:r>
            <a:endParaRPr sz="1500">
              <a:solidFill>
                <a:srgbClr val="173460"/>
              </a:solidFill>
              <a:latin typeface="Roboto Medium"/>
              <a:ea typeface="Roboto Medium"/>
              <a:cs typeface="Roboto Medium"/>
              <a:sym typeface="Roboto Medium"/>
            </a:endParaRPr>
          </a:p>
          <a:p>
            <a:pPr indent="0" lvl="0" marL="0" rtl="0" algn="l">
              <a:spcBef>
                <a:spcPts val="0"/>
              </a:spcBef>
              <a:spcAft>
                <a:spcPts val="0"/>
              </a:spcAft>
              <a:buNone/>
            </a:pPr>
            <a:r>
              <a:rPr lang="fr-FR" sz="1500">
                <a:solidFill>
                  <a:srgbClr val="173460"/>
                </a:solidFill>
                <a:latin typeface="Roboto Medium"/>
                <a:ea typeface="Roboto Medium"/>
                <a:cs typeface="Roboto Medium"/>
                <a:sym typeface="Roboto Medium"/>
              </a:rPr>
              <a:t>TSF : Transmission de savoir-faire</a:t>
            </a:r>
            <a:endParaRPr sz="1500">
              <a:solidFill>
                <a:srgbClr val="173460"/>
              </a:solidFill>
              <a:latin typeface="Roboto Medium"/>
              <a:ea typeface="Roboto Medium"/>
              <a:cs typeface="Roboto Medium"/>
              <a:sym typeface="Roboto Medium"/>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pic>
        <p:nvPicPr>
          <p:cNvPr id="422" name="Google Shape;422;p6"/>
          <p:cNvPicPr preferRelativeResize="0"/>
          <p:nvPr/>
        </p:nvPicPr>
        <p:blipFill rotWithShape="1">
          <a:blip r:embed="rId3">
            <a:alphaModFix/>
          </a:blip>
          <a:srcRect b="84662" l="0" r="0" t="7377"/>
          <a:stretch/>
        </p:blipFill>
        <p:spPr>
          <a:xfrm rot="10800000">
            <a:off x="-4" y="1"/>
            <a:ext cx="12192004" cy="647105"/>
          </a:xfrm>
          <a:prstGeom prst="rect">
            <a:avLst/>
          </a:prstGeom>
          <a:noFill/>
          <a:ln>
            <a:noFill/>
          </a:ln>
        </p:spPr>
      </p:pic>
      <p:pic>
        <p:nvPicPr>
          <p:cNvPr id="423" name="Google Shape;423;p6"/>
          <p:cNvPicPr preferRelativeResize="0"/>
          <p:nvPr/>
        </p:nvPicPr>
        <p:blipFill rotWithShape="1">
          <a:blip r:embed="rId3">
            <a:alphaModFix/>
          </a:blip>
          <a:srcRect b="207" l="0" r="0" t="92178"/>
          <a:stretch/>
        </p:blipFill>
        <p:spPr>
          <a:xfrm>
            <a:off x="0" y="6454826"/>
            <a:ext cx="12192004" cy="410207"/>
          </a:xfrm>
          <a:prstGeom prst="rect">
            <a:avLst/>
          </a:prstGeom>
          <a:noFill/>
          <a:ln>
            <a:noFill/>
          </a:ln>
        </p:spPr>
      </p:pic>
      <p:sp>
        <p:nvSpPr>
          <p:cNvPr id="424" name="Google Shape;424;p6"/>
          <p:cNvSpPr txBox="1"/>
          <p:nvPr/>
        </p:nvSpPr>
        <p:spPr>
          <a:xfrm>
            <a:off x="39865" y="6512879"/>
            <a:ext cx="9723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164364"/>
                </a:solidFill>
                <a:latin typeface="Arial Black"/>
                <a:ea typeface="Arial Black"/>
                <a:cs typeface="Arial Black"/>
                <a:sym typeface="Arial Black"/>
              </a:rPr>
              <a:t>Confidentiel | Direction des Ressources Humaines Franchise France</a:t>
            </a:r>
            <a:endParaRPr b="0" i="0" sz="1400" u="none" cap="none" strike="noStrike">
              <a:solidFill>
                <a:srgbClr val="164364"/>
              </a:solidFill>
              <a:latin typeface="Arial Black"/>
              <a:ea typeface="Arial Black"/>
              <a:cs typeface="Arial Black"/>
              <a:sym typeface="Arial Black"/>
            </a:endParaRPr>
          </a:p>
        </p:txBody>
      </p:sp>
      <p:pic>
        <p:nvPicPr>
          <p:cNvPr id="425" name="Google Shape;425;p6"/>
          <p:cNvPicPr preferRelativeResize="0"/>
          <p:nvPr/>
        </p:nvPicPr>
        <p:blipFill rotWithShape="1">
          <a:blip r:embed="rId4">
            <a:alphaModFix/>
          </a:blip>
          <a:srcRect b="0" l="0" r="0" t="0"/>
          <a:stretch/>
        </p:blipFill>
        <p:spPr>
          <a:xfrm>
            <a:off x="11368232" y="177373"/>
            <a:ext cx="440207" cy="292360"/>
          </a:xfrm>
          <a:prstGeom prst="rect">
            <a:avLst/>
          </a:prstGeom>
          <a:noFill/>
          <a:ln>
            <a:noFill/>
          </a:ln>
        </p:spPr>
      </p:pic>
      <p:sp>
        <p:nvSpPr>
          <p:cNvPr id="426" name="Google Shape;426;p6"/>
          <p:cNvSpPr txBox="1"/>
          <p:nvPr>
            <p:ph idx="12" type="sldNum"/>
          </p:nvPr>
        </p:nvSpPr>
        <p:spPr>
          <a:xfrm>
            <a:off x="9398397" y="648296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427" name="Google Shape;427;p6"/>
          <p:cNvSpPr txBox="1"/>
          <p:nvPr/>
        </p:nvSpPr>
        <p:spPr>
          <a:xfrm>
            <a:off x="497840" y="1859280"/>
            <a:ext cx="11165700" cy="1723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Exo 2 Medium"/>
              <a:ea typeface="Exo 2 Medium"/>
              <a:cs typeface="Exo 2 Medium"/>
              <a:sym typeface="Exo 2 Medium"/>
            </a:endParaRPr>
          </a:p>
          <a:p>
            <a:pPr indent="0" lvl="0" marL="0" marR="0" rtl="0" algn="ctr">
              <a:lnSpc>
                <a:spcPct val="100000"/>
              </a:lnSpc>
              <a:spcBef>
                <a:spcPts val="0"/>
              </a:spcBef>
              <a:spcAft>
                <a:spcPts val="0"/>
              </a:spcAft>
              <a:buNone/>
            </a:pPr>
            <a:r>
              <a:rPr b="0" i="0" lang="fr-FR" sz="3200" u="none" cap="none" strike="noStrike">
                <a:solidFill>
                  <a:srgbClr val="000000"/>
                </a:solidFill>
                <a:latin typeface="Satisfy"/>
                <a:ea typeface="Satisfy"/>
                <a:cs typeface="Satisfy"/>
                <a:sym typeface="Satisfy"/>
              </a:rPr>
              <a:t>La DRF Franchise reste à votre écoute et à votre disposition pour vous accompagner</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pic>
        <p:nvPicPr>
          <p:cNvPr id="49" name="Google Shape;49;g388d79f7c69_0_0"/>
          <p:cNvPicPr preferRelativeResize="0"/>
          <p:nvPr/>
        </p:nvPicPr>
        <p:blipFill rotWithShape="1">
          <a:blip r:embed="rId3">
            <a:alphaModFix/>
          </a:blip>
          <a:srcRect b="84662" l="0" r="0" t="7376"/>
          <a:stretch/>
        </p:blipFill>
        <p:spPr>
          <a:xfrm rot="10800000">
            <a:off x="-4" y="1"/>
            <a:ext cx="12192004" cy="647105"/>
          </a:xfrm>
          <a:prstGeom prst="rect">
            <a:avLst/>
          </a:prstGeom>
          <a:noFill/>
          <a:ln>
            <a:noFill/>
          </a:ln>
        </p:spPr>
      </p:pic>
      <p:pic>
        <p:nvPicPr>
          <p:cNvPr id="50" name="Google Shape;50;g388d79f7c69_0_0"/>
          <p:cNvPicPr preferRelativeResize="0"/>
          <p:nvPr/>
        </p:nvPicPr>
        <p:blipFill rotWithShape="1">
          <a:blip r:embed="rId3">
            <a:alphaModFix/>
          </a:blip>
          <a:srcRect b="207" l="0" r="0" t="92177"/>
          <a:stretch/>
        </p:blipFill>
        <p:spPr>
          <a:xfrm>
            <a:off x="0" y="6454826"/>
            <a:ext cx="12192004" cy="410207"/>
          </a:xfrm>
          <a:prstGeom prst="rect">
            <a:avLst/>
          </a:prstGeom>
          <a:noFill/>
          <a:ln>
            <a:noFill/>
          </a:ln>
        </p:spPr>
      </p:pic>
      <p:sp>
        <p:nvSpPr>
          <p:cNvPr id="51" name="Google Shape;51;g388d79f7c69_0_0"/>
          <p:cNvSpPr txBox="1"/>
          <p:nvPr/>
        </p:nvSpPr>
        <p:spPr>
          <a:xfrm>
            <a:off x="198388" y="942142"/>
            <a:ext cx="8823600" cy="1354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Black"/>
              <a:ea typeface="Arial Black"/>
              <a:cs typeface="Arial Black"/>
              <a:sym typeface="Arial Black"/>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Black"/>
              <a:ea typeface="Arial Black"/>
              <a:cs typeface="Arial Black"/>
              <a:sym typeface="Arial Black"/>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Black"/>
              <a:ea typeface="Arial Black"/>
              <a:cs typeface="Arial Black"/>
              <a:sym typeface="Arial Black"/>
            </a:endParaRPr>
          </a:p>
        </p:txBody>
      </p:sp>
      <p:sp>
        <p:nvSpPr>
          <p:cNvPr id="52" name="Google Shape;52;g388d79f7c69_0_0"/>
          <p:cNvSpPr txBox="1"/>
          <p:nvPr/>
        </p:nvSpPr>
        <p:spPr>
          <a:xfrm>
            <a:off x="39865" y="6512879"/>
            <a:ext cx="9723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164364"/>
                </a:solidFill>
                <a:latin typeface="Arial Black"/>
                <a:ea typeface="Arial Black"/>
                <a:cs typeface="Arial Black"/>
                <a:sym typeface="Arial Black"/>
              </a:rPr>
              <a:t>Confidentiel | Direction des Ressources Humaines Franchise France</a:t>
            </a:r>
            <a:endParaRPr b="0" i="0" sz="1400" u="none" cap="none" strike="noStrike">
              <a:solidFill>
                <a:srgbClr val="164364"/>
              </a:solidFill>
              <a:latin typeface="Arial Black"/>
              <a:ea typeface="Arial Black"/>
              <a:cs typeface="Arial Black"/>
              <a:sym typeface="Arial Black"/>
            </a:endParaRPr>
          </a:p>
        </p:txBody>
      </p:sp>
      <p:pic>
        <p:nvPicPr>
          <p:cNvPr id="53" name="Google Shape;53;g388d79f7c69_0_0"/>
          <p:cNvPicPr preferRelativeResize="0"/>
          <p:nvPr/>
        </p:nvPicPr>
        <p:blipFill rotWithShape="1">
          <a:blip r:embed="rId4">
            <a:alphaModFix/>
          </a:blip>
          <a:srcRect b="0" l="0" r="0" t="0"/>
          <a:stretch/>
        </p:blipFill>
        <p:spPr>
          <a:xfrm>
            <a:off x="11368232" y="177373"/>
            <a:ext cx="440207" cy="292360"/>
          </a:xfrm>
          <a:prstGeom prst="rect">
            <a:avLst/>
          </a:prstGeom>
          <a:noFill/>
          <a:ln>
            <a:noFill/>
          </a:ln>
        </p:spPr>
      </p:pic>
      <p:sp>
        <p:nvSpPr>
          <p:cNvPr id="54" name="Google Shape;54;g388d79f7c69_0_0"/>
          <p:cNvSpPr txBox="1"/>
          <p:nvPr>
            <p:ph idx="12" type="sldNum"/>
          </p:nvPr>
        </p:nvSpPr>
        <p:spPr>
          <a:xfrm>
            <a:off x="9398397" y="648296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55" name="Google Shape;55;g388d79f7c69_0_0"/>
          <p:cNvSpPr txBox="1"/>
          <p:nvPr/>
        </p:nvSpPr>
        <p:spPr>
          <a:xfrm>
            <a:off x="367750" y="964100"/>
            <a:ext cx="4307100" cy="5202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fr-FR" sz="8000">
                <a:solidFill>
                  <a:srgbClr val="254F9B"/>
                </a:solidFill>
                <a:latin typeface="Satisfy"/>
                <a:ea typeface="Satisfy"/>
                <a:cs typeface="Satisfy"/>
                <a:sym typeface="Satisfy"/>
              </a:rPr>
              <a:t>Bienvenue</a:t>
            </a:r>
            <a:endParaRPr b="1" sz="4000">
              <a:solidFill>
                <a:srgbClr val="254F9B"/>
              </a:solidFill>
              <a:latin typeface="Satisfy"/>
              <a:ea typeface="Satisfy"/>
              <a:cs typeface="Satisfy"/>
              <a:sym typeface="Satisfy"/>
            </a:endParaRPr>
          </a:p>
          <a:p>
            <a:pPr indent="0" lvl="0" marL="0" rtl="0" algn="just">
              <a:spcBef>
                <a:spcPts val="0"/>
              </a:spcBef>
              <a:spcAft>
                <a:spcPts val="0"/>
              </a:spcAft>
              <a:buClr>
                <a:schemeClr val="dk1"/>
              </a:buClr>
              <a:buSzPts val="1100"/>
              <a:buFont typeface="Arial"/>
              <a:buNone/>
            </a:pPr>
            <a:r>
              <a:rPr lang="fr-FR">
                <a:solidFill>
                  <a:srgbClr val="173460"/>
                </a:solidFill>
                <a:highlight>
                  <a:srgbClr val="FFFF00"/>
                </a:highlight>
                <a:latin typeface="Roboto Medium"/>
                <a:ea typeface="Roboto Medium"/>
                <a:cs typeface="Roboto Medium"/>
                <a:sym typeface="Roboto Medium"/>
              </a:rPr>
              <a:t>[Un mot d’accueil à personnaliser pour vos nouveaux collaborateurs].</a:t>
            </a:r>
            <a:endParaRPr>
              <a:solidFill>
                <a:srgbClr val="173460"/>
              </a:solidFill>
              <a:highlight>
                <a:srgbClr val="FFFF00"/>
              </a:highlight>
              <a:latin typeface="Roboto Medium"/>
              <a:ea typeface="Roboto Medium"/>
              <a:cs typeface="Roboto Medium"/>
              <a:sym typeface="Roboto Medium"/>
            </a:endParaRPr>
          </a:p>
          <a:p>
            <a:pPr indent="0" lvl="0" marL="0" rtl="0" algn="just">
              <a:spcBef>
                <a:spcPts val="0"/>
              </a:spcBef>
              <a:spcAft>
                <a:spcPts val="0"/>
              </a:spcAft>
              <a:buClr>
                <a:schemeClr val="dk1"/>
              </a:buClr>
              <a:buSzPts val="1100"/>
              <a:buFont typeface="Arial"/>
              <a:buNone/>
            </a:pPr>
            <a:r>
              <a:t/>
            </a:r>
            <a:endParaRPr>
              <a:solidFill>
                <a:srgbClr val="173460"/>
              </a:solidFill>
              <a:highlight>
                <a:srgbClr val="FFFF00"/>
              </a:highlight>
              <a:latin typeface="Roboto Medium"/>
              <a:ea typeface="Roboto Medium"/>
              <a:cs typeface="Roboto Medium"/>
              <a:sym typeface="Roboto Medium"/>
            </a:endParaRPr>
          </a:p>
          <a:p>
            <a:pPr indent="0" lvl="0" marL="0" rtl="0" algn="just">
              <a:spcBef>
                <a:spcPts val="0"/>
              </a:spcBef>
              <a:spcAft>
                <a:spcPts val="0"/>
              </a:spcAft>
              <a:buClr>
                <a:schemeClr val="dk1"/>
              </a:buClr>
              <a:buSzPts val="1100"/>
              <a:buFont typeface="Arial"/>
              <a:buNone/>
            </a:pPr>
            <a:r>
              <a:rPr lang="fr-FR">
                <a:solidFill>
                  <a:srgbClr val="173460"/>
                </a:solidFill>
                <a:highlight>
                  <a:srgbClr val="FFFF00"/>
                </a:highlight>
                <a:latin typeface="Roboto Medium"/>
                <a:ea typeface="Roboto Medium"/>
                <a:cs typeface="Roboto Medium"/>
                <a:sym typeface="Roboto Medium"/>
              </a:rPr>
              <a:t>Exemple :</a:t>
            </a:r>
            <a:endParaRPr>
              <a:solidFill>
                <a:srgbClr val="173460"/>
              </a:solidFill>
              <a:latin typeface="Roboto Medium"/>
              <a:ea typeface="Roboto Medium"/>
              <a:cs typeface="Roboto Medium"/>
              <a:sym typeface="Roboto Medium"/>
            </a:endParaRPr>
          </a:p>
          <a:p>
            <a:pPr indent="0" lvl="0" marL="0" rtl="0" algn="just">
              <a:spcBef>
                <a:spcPts val="0"/>
              </a:spcBef>
              <a:spcAft>
                <a:spcPts val="0"/>
              </a:spcAft>
              <a:buClr>
                <a:schemeClr val="dk1"/>
              </a:buClr>
              <a:buSzPts val="1100"/>
              <a:buFont typeface="Arial"/>
              <a:buNone/>
            </a:pPr>
            <a:r>
              <a:t/>
            </a:r>
            <a:endParaRPr>
              <a:solidFill>
                <a:srgbClr val="173460"/>
              </a:solidFill>
              <a:latin typeface="Roboto Medium"/>
              <a:ea typeface="Roboto Medium"/>
              <a:cs typeface="Roboto Medium"/>
              <a:sym typeface="Roboto Medium"/>
            </a:endParaRPr>
          </a:p>
          <a:p>
            <a:pPr indent="0" lvl="0" marL="0" rtl="0" algn="just">
              <a:spcBef>
                <a:spcPts val="0"/>
              </a:spcBef>
              <a:spcAft>
                <a:spcPts val="0"/>
              </a:spcAft>
              <a:buClr>
                <a:schemeClr val="dk1"/>
              </a:buClr>
              <a:buSzPts val="1100"/>
              <a:buFont typeface="Arial"/>
              <a:buNone/>
            </a:pPr>
            <a:r>
              <a:rPr lang="fr-FR">
                <a:solidFill>
                  <a:srgbClr val="173460"/>
                </a:solidFill>
                <a:latin typeface="Roboto Medium"/>
                <a:ea typeface="Roboto Medium"/>
                <a:cs typeface="Roboto Medium"/>
                <a:sym typeface="Roboto Medium"/>
              </a:rPr>
              <a:t>Bienvenue dans l'équipe </a:t>
            </a:r>
            <a:r>
              <a:rPr lang="fr-FR">
                <a:solidFill>
                  <a:srgbClr val="173460"/>
                </a:solidFill>
                <a:highlight>
                  <a:srgbClr val="FFFF00"/>
                </a:highlight>
                <a:latin typeface="Roboto Medium"/>
                <a:ea typeface="Roboto Medium"/>
                <a:cs typeface="Roboto Medium"/>
                <a:sym typeface="Roboto Medium"/>
              </a:rPr>
              <a:t>[Nom du Magasin] !</a:t>
            </a:r>
            <a:endParaRPr>
              <a:solidFill>
                <a:srgbClr val="173460"/>
              </a:solidFill>
              <a:latin typeface="Roboto Medium"/>
              <a:ea typeface="Roboto Medium"/>
              <a:cs typeface="Roboto Medium"/>
              <a:sym typeface="Roboto Medium"/>
            </a:endParaRPr>
          </a:p>
          <a:p>
            <a:pPr indent="0" lvl="0" marL="0" rtl="0" algn="just">
              <a:spcBef>
                <a:spcPts val="0"/>
              </a:spcBef>
              <a:spcAft>
                <a:spcPts val="0"/>
              </a:spcAft>
              <a:buClr>
                <a:schemeClr val="dk1"/>
              </a:buClr>
              <a:buSzPts val="1100"/>
              <a:buFont typeface="Arial"/>
              <a:buNone/>
            </a:pPr>
            <a:r>
              <a:t/>
            </a:r>
            <a:endParaRPr>
              <a:solidFill>
                <a:srgbClr val="173460"/>
              </a:solidFill>
              <a:latin typeface="Roboto Medium"/>
              <a:ea typeface="Roboto Medium"/>
              <a:cs typeface="Roboto Medium"/>
              <a:sym typeface="Roboto Medium"/>
            </a:endParaRPr>
          </a:p>
          <a:p>
            <a:pPr indent="0" lvl="0" marL="0" rtl="0" algn="just">
              <a:spcBef>
                <a:spcPts val="0"/>
              </a:spcBef>
              <a:spcAft>
                <a:spcPts val="0"/>
              </a:spcAft>
              <a:buClr>
                <a:schemeClr val="dk1"/>
              </a:buClr>
              <a:buSzPts val="1100"/>
              <a:buFont typeface="Arial"/>
              <a:buNone/>
            </a:pPr>
            <a:r>
              <a:rPr lang="fr-FR">
                <a:solidFill>
                  <a:srgbClr val="173460"/>
                </a:solidFill>
                <a:latin typeface="Roboto Medium"/>
                <a:ea typeface="Roboto Medium"/>
                <a:cs typeface="Roboto Medium"/>
                <a:sym typeface="Roboto Medium"/>
              </a:rPr>
              <a:t>Nous sommes très heureux de vous compter parmi nous. Votre arrivée ouvre un nouveau chapitre et nous sommes persuadés que vous apporterez une contribution précieuse à notre succès collectif.</a:t>
            </a:r>
            <a:endParaRPr>
              <a:solidFill>
                <a:srgbClr val="173460"/>
              </a:solidFill>
              <a:latin typeface="Roboto Medium"/>
              <a:ea typeface="Roboto Medium"/>
              <a:cs typeface="Roboto Medium"/>
              <a:sym typeface="Roboto Medium"/>
            </a:endParaRPr>
          </a:p>
          <a:p>
            <a:pPr indent="0" lvl="0" marL="0" rtl="0" algn="just">
              <a:spcBef>
                <a:spcPts val="0"/>
              </a:spcBef>
              <a:spcAft>
                <a:spcPts val="0"/>
              </a:spcAft>
              <a:buClr>
                <a:schemeClr val="dk1"/>
              </a:buClr>
              <a:buSzPts val="1100"/>
              <a:buFont typeface="Arial"/>
              <a:buNone/>
            </a:pPr>
            <a:r>
              <a:t/>
            </a:r>
            <a:endParaRPr>
              <a:solidFill>
                <a:srgbClr val="173460"/>
              </a:solidFill>
              <a:latin typeface="Roboto Medium"/>
              <a:ea typeface="Roboto Medium"/>
              <a:cs typeface="Roboto Medium"/>
              <a:sym typeface="Roboto Medium"/>
            </a:endParaRPr>
          </a:p>
          <a:p>
            <a:pPr indent="0" lvl="0" marL="0" rtl="0" algn="just">
              <a:spcBef>
                <a:spcPts val="0"/>
              </a:spcBef>
              <a:spcAft>
                <a:spcPts val="0"/>
              </a:spcAft>
              <a:buClr>
                <a:schemeClr val="dk1"/>
              </a:buClr>
              <a:buSzPts val="1100"/>
              <a:buFont typeface="Arial"/>
              <a:buNone/>
            </a:pPr>
            <a:r>
              <a:rPr lang="fr-FR">
                <a:solidFill>
                  <a:srgbClr val="173460"/>
                </a:solidFill>
                <a:latin typeface="Roboto Medium"/>
                <a:ea typeface="Roboto Medium"/>
                <a:cs typeface="Roboto Medium"/>
                <a:sym typeface="Roboto Medium"/>
              </a:rPr>
              <a:t>Chez </a:t>
            </a:r>
            <a:r>
              <a:rPr lang="fr-FR">
                <a:solidFill>
                  <a:srgbClr val="173460"/>
                </a:solidFill>
                <a:highlight>
                  <a:srgbClr val="FFFF00"/>
                </a:highlight>
                <a:latin typeface="Roboto Medium"/>
                <a:ea typeface="Roboto Medium"/>
                <a:cs typeface="Roboto Medium"/>
                <a:sym typeface="Roboto Medium"/>
              </a:rPr>
              <a:t>[Nom du Magasin],</a:t>
            </a:r>
            <a:r>
              <a:rPr lang="fr-FR">
                <a:solidFill>
                  <a:srgbClr val="173460"/>
                </a:solidFill>
                <a:latin typeface="Roboto Medium"/>
                <a:ea typeface="Roboto Medium"/>
                <a:cs typeface="Roboto Medium"/>
                <a:sym typeface="Roboto Medium"/>
              </a:rPr>
              <a:t> nous cultivons un environnement de travail stimulant et chaleureux où chaque membre se sent reconnu et épaulé.</a:t>
            </a:r>
            <a:endParaRPr>
              <a:solidFill>
                <a:srgbClr val="173460"/>
              </a:solidFill>
              <a:latin typeface="Roboto Medium"/>
              <a:ea typeface="Roboto Medium"/>
              <a:cs typeface="Roboto Medium"/>
              <a:sym typeface="Roboto Medium"/>
            </a:endParaRPr>
          </a:p>
          <a:p>
            <a:pPr indent="0" lvl="0" marL="0" rtl="0" algn="just">
              <a:spcBef>
                <a:spcPts val="0"/>
              </a:spcBef>
              <a:spcAft>
                <a:spcPts val="0"/>
              </a:spcAft>
              <a:buClr>
                <a:schemeClr val="dk1"/>
              </a:buClr>
              <a:buSzPts val="1100"/>
              <a:buFont typeface="Arial"/>
              <a:buNone/>
            </a:pPr>
            <a:r>
              <a:t/>
            </a:r>
            <a:endParaRPr>
              <a:solidFill>
                <a:srgbClr val="173460"/>
              </a:solidFill>
              <a:latin typeface="Roboto Medium"/>
              <a:ea typeface="Roboto Medium"/>
              <a:cs typeface="Roboto Medium"/>
              <a:sym typeface="Roboto Medium"/>
            </a:endParaRPr>
          </a:p>
          <a:p>
            <a:pPr indent="0" lvl="0" marL="0" marR="0" rtl="0" algn="just">
              <a:lnSpc>
                <a:spcPct val="100000"/>
              </a:lnSpc>
              <a:spcBef>
                <a:spcPts val="0"/>
              </a:spcBef>
              <a:spcAft>
                <a:spcPts val="0"/>
              </a:spcAft>
              <a:buNone/>
            </a:pPr>
            <a:r>
              <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cxnSp>
        <p:nvCxnSpPr>
          <p:cNvPr id="56" name="Google Shape;56;g388d79f7c69_0_0"/>
          <p:cNvCxnSpPr/>
          <p:nvPr/>
        </p:nvCxnSpPr>
        <p:spPr>
          <a:xfrm>
            <a:off x="5206581" y="1051472"/>
            <a:ext cx="31200" cy="4981500"/>
          </a:xfrm>
          <a:prstGeom prst="straightConnector1">
            <a:avLst/>
          </a:prstGeom>
          <a:noFill/>
          <a:ln cap="flat" cmpd="sng" w="19050">
            <a:solidFill>
              <a:srgbClr val="3E87A7"/>
            </a:solidFill>
            <a:prstDash val="solid"/>
            <a:round/>
            <a:headEnd len="sm" w="sm" type="none"/>
            <a:tailEnd len="sm" w="sm" type="none"/>
          </a:ln>
        </p:spPr>
      </p:cxnSp>
      <p:sp>
        <p:nvSpPr>
          <p:cNvPr id="57" name="Google Shape;57;g388d79f7c69_0_0"/>
          <p:cNvSpPr/>
          <p:nvPr/>
        </p:nvSpPr>
        <p:spPr>
          <a:xfrm>
            <a:off x="5769500" y="1327138"/>
            <a:ext cx="5874000" cy="45057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fr-FR">
                <a:solidFill>
                  <a:srgbClr val="173460"/>
                </a:solidFill>
                <a:latin typeface="Roboto Medium"/>
                <a:ea typeface="Roboto Medium"/>
                <a:cs typeface="Roboto Medium"/>
                <a:sym typeface="Roboto Medium"/>
              </a:rPr>
              <a:t>En rejoignant notre magasin, vous embarquez pour une aventure professionnelle enrichissante, pleine de défis et d'opportunités.</a:t>
            </a:r>
            <a:endParaRPr>
              <a:solidFill>
                <a:srgbClr val="173460"/>
              </a:solidFill>
              <a:latin typeface="Roboto Medium"/>
              <a:ea typeface="Roboto Medium"/>
              <a:cs typeface="Roboto Medium"/>
              <a:sym typeface="Roboto Medium"/>
            </a:endParaRPr>
          </a:p>
          <a:p>
            <a:pPr indent="0" lvl="0" marL="0" rtl="0" algn="just">
              <a:spcBef>
                <a:spcPts val="0"/>
              </a:spcBef>
              <a:spcAft>
                <a:spcPts val="0"/>
              </a:spcAft>
              <a:buNone/>
            </a:pPr>
            <a:r>
              <a:t/>
            </a:r>
            <a:endParaRPr>
              <a:solidFill>
                <a:srgbClr val="173460"/>
              </a:solidFill>
              <a:latin typeface="Roboto Medium"/>
              <a:ea typeface="Roboto Medium"/>
              <a:cs typeface="Roboto Medium"/>
              <a:sym typeface="Roboto Medium"/>
            </a:endParaRPr>
          </a:p>
          <a:p>
            <a:pPr indent="0" lvl="0" marL="0" rtl="0" algn="just">
              <a:spcBef>
                <a:spcPts val="0"/>
              </a:spcBef>
              <a:spcAft>
                <a:spcPts val="0"/>
              </a:spcAft>
              <a:buNone/>
            </a:pPr>
            <a:r>
              <a:rPr lang="fr-FR">
                <a:solidFill>
                  <a:srgbClr val="173460"/>
                </a:solidFill>
                <a:latin typeface="Roboto Medium"/>
                <a:ea typeface="Roboto Medium"/>
                <a:cs typeface="Roboto Medium"/>
                <a:sym typeface="Roboto Medium"/>
              </a:rPr>
              <a:t>Carrefour a toujours considéré ses équipes comme sa richesse et le moteur de sa réussite. L'évolution interne est une réalité ici, et nous espérons que votre intégration marquera le début d'une belle carrière, soutenue par nos programmes de formation et de promotion interne.</a:t>
            </a:r>
            <a:endParaRPr>
              <a:solidFill>
                <a:srgbClr val="173460"/>
              </a:solidFill>
              <a:latin typeface="Roboto Medium"/>
              <a:ea typeface="Roboto Medium"/>
              <a:cs typeface="Roboto Medium"/>
              <a:sym typeface="Roboto Medium"/>
            </a:endParaRPr>
          </a:p>
          <a:p>
            <a:pPr indent="0" lvl="0" marL="0" rtl="0" algn="just">
              <a:spcBef>
                <a:spcPts val="0"/>
              </a:spcBef>
              <a:spcAft>
                <a:spcPts val="0"/>
              </a:spcAft>
              <a:buNone/>
            </a:pPr>
            <a:r>
              <a:t/>
            </a:r>
            <a:endParaRPr>
              <a:solidFill>
                <a:srgbClr val="173460"/>
              </a:solidFill>
              <a:latin typeface="Roboto Medium"/>
              <a:ea typeface="Roboto Medium"/>
              <a:cs typeface="Roboto Medium"/>
              <a:sym typeface="Roboto Medium"/>
            </a:endParaRPr>
          </a:p>
          <a:p>
            <a:pPr indent="0" lvl="0" marL="0" rtl="0" algn="just">
              <a:spcBef>
                <a:spcPts val="0"/>
              </a:spcBef>
              <a:spcAft>
                <a:spcPts val="0"/>
              </a:spcAft>
              <a:buNone/>
            </a:pPr>
            <a:r>
              <a:rPr lang="fr-FR">
                <a:solidFill>
                  <a:srgbClr val="173460"/>
                </a:solidFill>
                <a:latin typeface="Roboto Medium"/>
                <a:ea typeface="Roboto Medium"/>
                <a:cs typeface="Roboto Medium"/>
                <a:sym typeface="Roboto Medium"/>
              </a:rPr>
              <a:t>L'intégration est un processus continu, essentiel à la performance et à la motivation de tous. Pour vous accompagner au mieux, ce livret d'accueil vous fournira les informations nécessaires pour comprendre notre entreprise, son fonctionnement et votre rôle au sein de l'organisation.</a:t>
            </a:r>
            <a:endParaRPr>
              <a:solidFill>
                <a:srgbClr val="173460"/>
              </a:solidFill>
              <a:latin typeface="Roboto Medium"/>
              <a:ea typeface="Roboto Medium"/>
              <a:cs typeface="Roboto Medium"/>
              <a:sym typeface="Roboto Medium"/>
            </a:endParaRPr>
          </a:p>
          <a:p>
            <a:pPr indent="0" lvl="0" marL="0" rtl="0" algn="just">
              <a:spcBef>
                <a:spcPts val="0"/>
              </a:spcBef>
              <a:spcAft>
                <a:spcPts val="0"/>
              </a:spcAft>
              <a:buNone/>
            </a:pPr>
            <a:r>
              <a:t/>
            </a:r>
            <a:endParaRPr>
              <a:solidFill>
                <a:srgbClr val="173460"/>
              </a:solidFill>
              <a:latin typeface="Roboto Medium"/>
              <a:ea typeface="Roboto Medium"/>
              <a:cs typeface="Roboto Medium"/>
              <a:sym typeface="Roboto Medium"/>
            </a:endParaRPr>
          </a:p>
          <a:p>
            <a:pPr indent="0" lvl="0" marL="0" rtl="0" algn="just">
              <a:spcBef>
                <a:spcPts val="0"/>
              </a:spcBef>
              <a:spcAft>
                <a:spcPts val="0"/>
              </a:spcAft>
              <a:buNone/>
            </a:pPr>
            <a:r>
              <a:rPr lang="fr-FR">
                <a:solidFill>
                  <a:srgbClr val="173460"/>
                </a:solidFill>
                <a:latin typeface="Roboto Medium"/>
                <a:ea typeface="Roboto Medium"/>
                <a:cs typeface="Roboto Medium"/>
                <a:sym typeface="Roboto Medium"/>
              </a:rPr>
              <a:t>Encore une fois, soyez </a:t>
            </a:r>
            <a:r>
              <a:rPr lang="fr-FR">
                <a:solidFill>
                  <a:srgbClr val="173460"/>
                </a:solidFill>
                <a:highlight>
                  <a:srgbClr val="FFFF00"/>
                </a:highlight>
                <a:latin typeface="Roboto Medium"/>
                <a:ea typeface="Roboto Medium"/>
                <a:cs typeface="Roboto Medium"/>
                <a:sym typeface="Roboto Medium"/>
              </a:rPr>
              <a:t>[la/le]</a:t>
            </a:r>
            <a:r>
              <a:rPr lang="fr-FR">
                <a:solidFill>
                  <a:srgbClr val="173460"/>
                </a:solidFill>
                <a:latin typeface="Roboto Medium"/>
                <a:ea typeface="Roboto Medium"/>
                <a:cs typeface="Roboto Medium"/>
                <a:sym typeface="Roboto Medium"/>
              </a:rPr>
              <a:t> bienvenue !</a:t>
            </a:r>
            <a:endParaRPr sz="1200">
              <a:solidFill>
                <a:schemeClr val="dk1"/>
              </a:solidFill>
              <a:latin typeface="Roboto Medium"/>
              <a:ea typeface="Roboto Medium"/>
              <a:cs typeface="Roboto Medium"/>
              <a:sym typeface="Roboto Medium"/>
            </a:endParaRPr>
          </a:p>
          <a:p>
            <a:pPr indent="0" lvl="0" marL="0" rtl="0" algn="just">
              <a:spcBef>
                <a:spcPts val="0"/>
              </a:spcBef>
              <a:spcAft>
                <a:spcPts val="0"/>
              </a:spcAft>
              <a:buNone/>
            </a:pPr>
            <a:r>
              <a:t/>
            </a:r>
            <a:endParaRPr b="1">
              <a:solidFill>
                <a:srgbClr val="3E87A7"/>
              </a:solidFill>
            </a:endParaRPr>
          </a:p>
          <a:p>
            <a:pPr indent="0" lvl="0" marL="0" rtl="0" algn="just">
              <a:spcBef>
                <a:spcPts val="0"/>
              </a:spcBef>
              <a:spcAft>
                <a:spcPts val="0"/>
              </a:spcAft>
              <a:buNone/>
            </a:pPr>
            <a:r>
              <a:t/>
            </a:r>
            <a:endParaRPr b="1">
              <a:solidFill>
                <a:srgbClr val="3E87A7"/>
              </a:solidFill>
            </a:endParaRPr>
          </a:p>
          <a:p>
            <a:pPr indent="0" lvl="0" marL="0" rtl="0" algn="just">
              <a:spcBef>
                <a:spcPts val="0"/>
              </a:spcBef>
              <a:spcAft>
                <a:spcPts val="0"/>
              </a:spcAft>
              <a:buNone/>
            </a:pPr>
            <a:r>
              <a:rPr lang="fr-FR">
                <a:solidFill>
                  <a:schemeClr val="dk1"/>
                </a:solidFill>
              </a:rPr>
              <a:t>Mon âge de départ à la retraite dépend de mon année de naissance.</a:t>
            </a:r>
            <a:endParaRPr>
              <a:solidFill>
                <a:schemeClr val="dk1"/>
              </a:solidFill>
            </a:endParaRPr>
          </a:p>
          <a:p>
            <a:pPr indent="0" lvl="0" marL="0" rtl="0" algn="just">
              <a:spcBef>
                <a:spcPts val="0"/>
              </a:spcBef>
              <a:spcAft>
                <a:spcPts val="0"/>
              </a:spcAft>
              <a:buNone/>
            </a:pPr>
            <a:r>
              <a:rPr lang="fr-FR">
                <a:solidFill>
                  <a:schemeClr val="dk1"/>
                </a:solidFill>
              </a:rPr>
              <a:t>Néanmoins, si je suis né après le 1</a:t>
            </a:r>
            <a:r>
              <a:rPr baseline="30000" lang="fr-FR">
                <a:solidFill>
                  <a:schemeClr val="dk1"/>
                </a:solidFill>
              </a:rPr>
              <a:t>er</a:t>
            </a:r>
            <a:r>
              <a:rPr lang="fr-FR">
                <a:solidFill>
                  <a:schemeClr val="dk1"/>
                </a:solidFill>
              </a:rPr>
              <a:t> janvier 1968, je pourrai partir à la retraite à partir de 64 ans.</a:t>
            </a:r>
            <a:endParaRPr b="1">
              <a:solidFill>
                <a:srgbClr val="3E87A7"/>
              </a:solidFill>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g388d79f7c69_0_69"/>
          <p:cNvSpPr txBox="1"/>
          <p:nvPr>
            <p:ph idx="12" type="sldNum"/>
          </p:nvPr>
        </p:nvSpPr>
        <p:spPr>
          <a:xfrm>
            <a:off x="9398397" y="648296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400"/>
              <a:buFont typeface="Arial"/>
              <a:buNone/>
            </a:pPr>
            <a:fld id="{00000000-1234-1234-1234-123412341234}" type="slidenum">
              <a:rPr lang="fr-FR"/>
              <a:t>‹#›</a:t>
            </a:fld>
            <a:endParaRPr/>
          </a:p>
        </p:txBody>
      </p:sp>
      <p:pic>
        <p:nvPicPr>
          <p:cNvPr id="64" name="Google Shape;64;g388d79f7c69_0_69"/>
          <p:cNvPicPr preferRelativeResize="0"/>
          <p:nvPr/>
        </p:nvPicPr>
        <p:blipFill rotWithShape="1">
          <a:blip r:embed="rId3">
            <a:alphaModFix/>
          </a:blip>
          <a:srcRect b="8527" l="0" r="0" t="7375"/>
          <a:stretch/>
        </p:blipFill>
        <p:spPr>
          <a:xfrm>
            <a:off x="-4" y="6"/>
            <a:ext cx="12192004" cy="6857994"/>
          </a:xfrm>
          <a:prstGeom prst="rect">
            <a:avLst/>
          </a:prstGeom>
          <a:noFill/>
          <a:ln>
            <a:noFill/>
          </a:ln>
        </p:spPr>
      </p:pic>
      <p:sp>
        <p:nvSpPr>
          <p:cNvPr id="65" name="Google Shape;65;g388d79f7c69_0_69"/>
          <p:cNvSpPr/>
          <p:nvPr/>
        </p:nvSpPr>
        <p:spPr>
          <a:xfrm>
            <a:off x="2408100" y="420575"/>
            <a:ext cx="9279600" cy="6034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 name="Google Shape;66;g388d79f7c69_0_69"/>
          <p:cNvSpPr txBox="1"/>
          <p:nvPr>
            <p:ph idx="12" type="sldNum"/>
          </p:nvPr>
        </p:nvSpPr>
        <p:spPr>
          <a:xfrm>
            <a:off x="9398397" y="648296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pic>
        <p:nvPicPr>
          <p:cNvPr id="67" name="Google Shape;67;g388d79f7c69_0_69"/>
          <p:cNvPicPr preferRelativeResize="0"/>
          <p:nvPr/>
        </p:nvPicPr>
        <p:blipFill rotWithShape="1">
          <a:blip r:embed="rId3">
            <a:alphaModFix/>
          </a:blip>
          <a:srcRect b="207" l="0" r="0" t="92177"/>
          <a:stretch/>
        </p:blipFill>
        <p:spPr>
          <a:xfrm>
            <a:off x="0" y="6454826"/>
            <a:ext cx="12192004" cy="410207"/>
          </a:xfrm>
          <a:prstGeom prst="rect">
            <a:avLst/>
          </a:prstGeom>
          <a:noFill/>
          <a:ln>
            <a:noFill/>
          </a:ln>
        </p:spPr>
      </p:pic>
      <p:sp>
        <p:nvSpPr>
          <p:cNvPr id="68" name="Google Shape;68;g388d79f7c69_0_69"/>
          <p:cNvSpPr txBox="1"/>
          <p:nvPr/>
        </p:nvSpPr>
        <p:spPr>
          <a:xfrm>
            <a:off x="39865" y="6512879"/>
            <a:ext cx="9723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164364"/>
                </a:solidFill>
                <a:latin typeface="Arial Black"/>
                <a:ea typeface="Arial Black"/>
                <a:cs typeface="Arial Black"/>
                <a:sym typeface="Arial Black"/>
              </a:rPr>
              <a:t>Confidentiel | Direction des Ressources Humaines Franchise France</a:t>
            </a:r>
            <a:endParaRPr b="0" i="0" sz="1400" u="none" cap="none" strike="noStrike">
              <a:solidFill>
                <a:srgbClr val="164364"/>
              </a:solidFill>
              <a:latin typeface="Arial Black"/>
              <a:ea typeface="Arial Black"/>
              <a:cs typeface="Arial Black"/>
              <a:sym typeface="Arial Black"/>
            </a:endParaRPr>
          </a:p>
        </p:txBody>
      </p:sp>
      <p:sp>
        <p:nvSpPr>
          <p:cNvPr id="69" name="Google Shape;69;g388d79f7c69_0_69"/>
          <p:cNvSpPr txBox="1"/>
          <p:nvPr>
            <p:ph idx="12" type="sldNum"/>
          </p:nvPr>
        </p:nvSpPr>
        <p:spPr>
          <a:xfrm>
            <a:off x="9398397" y="648296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70" name="Google Shape;70;g388d79f7c69_0_69"/>
          <p:cNvSpPr txBox="1"/>
          <p:nvPr/>
        </p:nvSpPr>
        <p:spPr>
          <a:xfrm>
            <a:off x="373100" y="1499125"/>
            <a:ext cx="1831500" cy="36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25000">
                <a:solidFill>
                  <a:schemeClr val="lt1"/>
                </a:solidFill>
              </a:rPr>
              <a:t>1</a:t>
            </a:r>
            <a:endParaRPr sz="25000">
              <a:solidFill>
                <a:schemeClr val="lt1"/>
              </a:solidFill>
            </a:endParaRPr>
          </a:p>
        </p:txBody>
      </p:sp>
      <p:sp>
        <p:nvSpPr>
          <p:cNvPr id="71" name="Google Shape;71;g388d79f7c69_0_69"/>
          <p:cNvSpPr txBox="1"/>
          <p:nvPr/>
        </p:nvSpPr>
        <p:spPr>
          <a:xfrm>
            <a:off x="2204600" y="2435225"/>
            <a:ext cx="7193700" cy="2340300"/>
          </a:xfrm>
          <a:prstGeom prst="rect">
            <a:avLst/>
          </a:prstGeom>
          <a:noFill/>
          <a:ln>
            <a:noFill/>
          </a:ln>
        </p:spPr>
        <p:txBody>
          <a:bodyPr anchorCtr="0" anchor="t" bIns="91425" lIns="91425" spcFirstLastPara="1" rIns="91425" wrap="square" tIns="91425">
            <a:noAutofit/>
          </a:bodyPr>
          <a:lstStyle/>
          <a:p>
            <a:pPr indent="0" lvl="0" marL="2160270" rtl="0" algn="l">
              <a:spcBef>
                <a:spcPts val="0"/>
              </a:spcBef>
              <a:spcAft>
                <a:spcPts val="0"/>
              </a:spcAft>
              <a:buNone/>
            </a:pPr>
            <a:r>
              <a:rPr b="1" lang="fr-FR" sz="5900" cap="small">
                <a:solidFill>
                  <a:srgbClr val="3E87A7"/>
                </a:solidFill>
                <a:latin typeface="Cambria"/>
                <a:ea typeface="Cambria"/>
                <a:cs typeface="Cambria"/>
                <a:sym typeface="Cambria"/>
              </a:rPr>
              <a:t>Les engagements de l’enseigne</a:t>
            </a:r>
            <a:endParaRPr sz="3700">
              <a:solidFill>
                <a:srgbClr val="3E87A7"/>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g388d79f7c69_0_41"/>
          <p:cNvPicPr preferRelativeResize="0"/>
          <p:nvPr/>
        </p:nvPicPr>
        <p:blipFill rotWithShape="1">
          <a:blip r:embed="rId3">
            <a:alphaModFix/>
          </a:blip>
          <a:srcRect b="84662" l="0" r="0" t="7376"/>
          <a:stretch/>
        </p:blipFill>
        <p:spPr>
          <a:xfrm rot="10800000">
            <a:off x="-4" y="1"/>
            <a:ext cx="12192004" cy="647105"/>
          </a:xfrm>
          <a:prstGeom prst="rect">
            <a:avLst/>
          </a:prstGeom>
          <a:noFill/>
          <a:ln>
            <a:noFill/>
          </a:ln>
        </p:spPr>
      </p:pic>
      <p:pic>
        <p:nvPicPr>
          <p:cNvPr id="78" name="Google Shape;78;g388d79f7c69_0_41"/>
          <p:cNvPicPr preferRelativeResize="0"/>
          <p:nvPr/>
        </p:nvPicPr>
        <p:blipFill rotWithShape="1">
          <a:blip r:embed="rId3">
            <a:alphaModFix/>
          </a:blip>
          <a:srcRect b="207" l="0" r="0" t="92177"/>
          <a:stretch/>
        </p:blipFill>
        <p:spPr>
          <a:xfrm>
            <a:off x="0" y="6454826"/>
            <a:ext cx="12192004" cy="410207"/>
          </a:xfrm>
          <a:prstGeom prst="rect">
            <a:avLst/>
          </a:prstGeom>
          <a:noFill/>
          <a:ln>
            <a:noFill/>
          </a:ln>
        </p:spPr>
      </p:pic>
      <p:sp>
        <p:nvSpPr>
          <p:cNvPr id="79" name="Google Shape;79;g388d79f7c69_0_41"/>
          <p:cNvSpPr txBox="1"/>
          <p:nvPr/>
        </p:nvSpPr>
        <p:spPr>
          <a:xfrm>
            <a:off x="198388" y="942142"/>
            <a:ext cx="8823600" cy="1354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Black"/>
              <a:ea typeface="Arial Black"/>
              <a:cs typeface="Arial Black"/>
              <a:sym typeface="Arial Black"/>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Black"/>
              <a:ea typeface="Arial Black"/>
              <a:cs typeface="Arial Black"/>
              <a:sym typeface="Arial Black"/>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Black"/>
              <a:ea typeface="Arial Black"/>
              <a:cs typeface="Arial Black"/>
              <a:sym typeface="Arial Black"/>
            </a:endParaRPr>
          </a:p>
        </p:txBody>
      </p:sp>
      <p:sp>
        <p:nvSpPr>
          <p:cNvPr id="80" name="Google Shape;80;g388d79f7c69_0_41"/>
          <p:cNvSpPr txBox="1"/>
          <p:nvPr/>
        </p:nvSpPr>
        <p:spPr>
          <a:xfrm>
            <a:off x="39865" y="6512879"/>
            <a:ext cx="9723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164364"/>
                </a:solidFill>
                <a:latin typeface="Arial Black"/>
                <a:ea typeface="Arial Black"/>
                <a:cs typeface="Arial Black"/>
                <a:sym typeface="Arial Black"/>
              </a:rPr>
              <a:t>Confidentiel | Direction des Ressources Humaines Franchise France</a:t>
            </a:r>
            <a:endParaRPr b="0" i="0" sz="1400" u="none" cap="none" strike="noStrike">
              <a:solidFill>
                <a:srgbClr val="164364"/>
              </a:solidFill>
              <a:latin typeface="Arial Black"/>
              <a:ea typeface="Arial Black"/>
              <a:cs typeface="Arial Black"/>
              <a:sym typeface="Arial Black"/>
            </a:endParaRPr>
          </a:p>
        </p:txBody>
      </p:sp>
      <p:pic>
        <p:nvPicPr>
          <p:cNvPr id="81" name="Google Shape;81;g388d79f7c69_0_41"/>
          <p:cNvPicPr preferRelativeResize="0"/>
          <p:nvPr/>
        </p:nvPicPr>
        <p:blipFill rotWithShape="1">
          <a:blip r:embed="rId4">
            <a:alphaModFix/>
          </a:blip>
          <a:srcRect b="0" l="0" r="0" t="0"/>
          <a:stretch/>
        </p:blipFill>
        <p:spPr>
          <a:xfrm>
            <a:off x="11368232" y="177373"/>
            <a:ext cx="440207" cy="292360"/>
          </a:xfrm>
          <a:prstGeom prst="rect">
            <a:avLst/>
          </a:prstGeom>
          <a:noFill/>
          <a:ln>
            <a:noFill/>
          </a:ln>
        </p:spPr>
      </p:pic>
      <p:sp>
        <p:nvSpPr>
          <p:cNvPr id="82" name="Google Shape;82;g388d79f7c69_0_41"/>
          <p:cNvSpPr txBox="1"/>
          <p:nvPr>
            <p:ph idx="12" type="sldNum"/>
          </p:nvPr>
        </p:nvSpPr>
        <p:spPr>
          <a:xfrm>
            <a:off x="9398397" y="648296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83" name="Google Shape;83;g388d79f7c69_0_41"/>
          <p:cNvSpPr/>
          <p:nvPr/>
        </p:nvSpPr>
        <p:spPr>
          <a:xfrm>
            <a:off x="242858" y="154225"/>
            <a:ext cx="4307100" cy="4002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b="1" lang="fr-FR" sz="2600" cap="small">
                <a:solidFill>
                  <a:srgbClr val="0E3368"/>
                </a:solidFill>
                <a:latin typeface="Roboto Medium"/>
                <a:ea typeface="Roboto Medium"/>
                <a:cs typeface="Roboto Medium"/>
                <a:sym typeface="Roboto Medium"/>
              </a:rPr>
              <a:t>Les engagements de l’enseigne</a:t>
            </a:r>
            <a:endParaRPr b="0" i="0" sz="2000" u="none" cap="none" strike="noStrike">
              <a:solidFill>
                <a:srgbClr val="164364"/>
              </a:solidFill>
              <a:latin typeface="Arial Black"/>
              <a:ea typeface="Arial Black"/>
              <a:cs typeface="Arial Black"/>
              <a:sym typeface="Arial Black"/>
            </a:endParaRPr>
          </a:p>
        </p:txBody>
      </p:sp>
      <p:sp>
        <p:nvSpPr>
          <p:cNvPr id="84" name="Google Shape;84;g388d79f7c69_0_41"/>
          <p:cNvSpPr txBox="1"/>
          <p:nvPr/>
        </p:nvSpPr>
        <p:spPr>
          <a:xfrm>
            <a:off x="367750" y="964100"/>
            <a:ext cx="4307100" cy="523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 name="Google Shape;85;g388d79f7c69_0_41"/>
          <p:cNvSpPr/>
          <p:nvPr/>
        </p:nvSpPr>
        <p:spPr>
          <a:xfrm>
            <a:off x="367750" y="2695050"/>
            <a:ext cx="10321500" cy="2809200"/>
          </a:xfrm>
          <a:prstGeom prst="rect">
            <a:avLst/>
          </a:prstGeom>
          <a:noFill/>
          <a:ln>
            <a:noFill/>
          </a:ln>
        </p:spPr>
        <p:txBody>
          <a:bodyPr anchorCtr="0" anchor="t" bIns="45700" lIns="91425" spcFirstLastPara="1" rIns="91425" wrap="square" tIns="45700">
            <a:noAutofit/>
          </a:bodyPr>
          <a:lstStyle/>
          <a:p>
            <a:pPr indent="-539750" lvl="0" marL="810260" marR="0" rtl="0" algn="just">
              <a:lnSpc>
                <a:spcPct val="107916"/>
              </a:lnSpc>
              <a:spcBef>
                <a:spcPts val="0"/>
              </a:spcBef>
              <a:spcAft>
                <a:spcPts val="0"/>
              </a:spcAft>
              <a:buNone/>
            </a:pPr>
            <a:r>
              <a:rPr lang="fr-FR" sz="2000">
                <a:solidFill>
                  <a:srgbClr val="173460"/>
                </a:solidFill>
                <a:latin typeface="Roboto Medium"/>
                <a:ea typeface="Roboto Medium"/>
                <a:cs typeface="Roboto Medium"/>
                <a:sym typeface="Roboto Medium"/>
              </a:rPr>
              <a:t>Le 8 octobre 2024, Alexandre BOMPARD lance officiellement l’acte II d’Act for Food avec de nouveaux engagements forts du Groupe : </a:t>
            </a:r>
            <a:endParaRPr sz="2000">
              <a:solidFill>
                <a:srgbClr val="173460"/>
              </a:solidFill>
              <a:latin typeface="Roboto Medium"/>
              <a:ea typeface="Roboto Medium"/>
              <a:cs typeface="Roboto Medium"/>
              <a:sym typeface="Roboto Medium"/>
            </a:endParaRPr>
          </a:p>
          <a:p>
            <a:pPr indent="-539750" lvl="0" marL="810260" rtl="0" algn="just">
              <a:lnSpc>
                <a:spcPct val="107916"/>
              </a:lnSpc>
              <a:spcBef>
                <a:spcPts val="0"/>
              </a:spcBef>
              <a:spcAft>
                <a:spcPts val="0"/>
              </a:spcAft>
              <a:buNone/>
            </a:pPr>
            <a:r>
              <a:t/>
            </a:r>
            <a:endParaRPr sz="2000">
              <a:solidFill>
                <a:srgbClr val="173460"/>
              </a:solidFill>
              <a:latin typeface="Roboto Medium"/>
              <a:ea typeface="Roboto Medium"/>
              <a:cs typeface="Roboto Medium"/>
              <a:sym typeface="Roboto Medium"/>
            </a:endParaRPr>
          </a:p>
          <a:p>
            <a:pPr indent="-539750" lvl="0" marL="810260" rtl="0" algn="just">
              <a:lnSpc>
                <a:spcPct val="107916"/>
              </a:lnSpc>
              <a:spcBef>
                <a:spcPts val="0"/>
              </a:spcBef>
              <a:spcAft>
                <a:spcPts val="0"/>
              </a:spcAft>
              <a:buClr>
                <a:schemeClr val="dk1"/>
              </a:buClr>
              <a:buSzPts val="1100"/>
              <a:buFont typeface="Arial"/>
              <a:buNone/>
            </a:pPr>
            <a:r>
              <a:rPr lang="fr-FR" sz="2000">
                <a:solidFill>
                  <a:srgbClr val="173460"/>
                </a:solidFill>
                <a:latin typeface="Roboto Medium"/>
                <a:ea typeface="Roboto Medium"/>
                <a:cs typeface="Roboto Medium"/>
                <a:sym typeface="Roboto Medium"/>
              </a:rPr>
              <a:t>✔ Rendre la marque Carrefour Bio la moins chère du marché, </a:t>
            </a:r>
            <a:endParaRPr sz="2000">
              <a:solidFill>
                <a:srgbClr val="173460"/>
              </a:solidFill>
              <a:latin typeface="Roboto Medium"/>
              <a:ea typeface="Roboto Medium"/>
              <a:cs typeface="Roboto Medium"/>
              <a:sym typeface="Roboto Medium"/>
            </a:endParaRPr>
          </a:p>
          <a:p>
            <a:pPr indent="-539750" lvl="0" marL="810260" rtl="0" algn="just">
              <a:lnSpc>
                <a:spcPct val="107916"/>
              </a:lnSpc>
              <a:spcBef>
                <a:spcPts val="0"/>
              </a:spcBef>
              <a:spcAft>
                <a:spcPts val="0"/>
              </a:spcAft>
              <a:buClr>
                <a:schemeClr val="dk1"/>
              </a:buClr>
              <a:buSzPts val="1100"/>
              <a:buFont typeface="Arial"/>
              <a:buNone/>
            </a:pPr>
            <a:r>
              <a:rPr lang="fr-FR" sz="2000">
                <a:solidFill>
                  <a:srgbClr val="173460"/>
                </a:solidFill>
                <a:latin typeface="Roboto Medium"/>
                <a:ea typeface="Roboto Medium"/>
                <a:cs typeface="Roboto Medium"/>
                <a:sym typeface="Roboto Medium"/>
              </a:rPr>
              <a:t>✔ </a:t>
            </a:r>
            <a:r>
              <a:rPr lang="fr-FR" sz="2000">
                <a:solidFill>
                  <a:srgbClr val="173460"/>
                </a:solidFill>
                <a:latin typeface="Roboto Medium"/>
                <a:ea typeface="Roboto Medium"/>
                <a:cs typeface="Roboto Medium"/>
                <a:sym typeface="Roboto Medium"/>
              </a:rPr>
              <a:t>Positionner la Marque Carrefour sur le meilleur rapport qualité prix goût, </a:t>
            </a:r>
            <a:endParaRPr sz="2000">
              <a:solidFill>
                <a:srgbClr val="173460"/>
              </a:solidFill>
              <a:latin typeface="Roboto Medium"/>
              <a:ea typeface="Roboto Medium"/>
              <a:cs typeface="Roboto Medium"/>
              <a:sym typeface="Roboto Medium"/>
            </a:endParaRPr>
          </a:p>
          <a:p>
            <a:pPr indent="0" lvl="0" marL="270510" rtl="0" algn="just">
              <a:lnSpc>
                <a:spcPct val="107916"/>
              </a:lnSpc>
              <a:spcBef>
                <a:spcPts val="0"/>
              </a:spcBef>
              <a:spcAft>
                <a:spcPts val="0"/>
              </a:spcAft>
              <a:buNone/>
            </a:pPr>
            <a:r>
              <a:rPr lang="fr-FR" sz="2000">
                <a:solidFill>
                  <a:srgbClr val="173460"/>
                </a:solidFill>
                <a:latin typeface="Roboto Medium"/>
                <a:ea typeface="Roboto Medium"/>
                <a:cs typeface="Roboto Medium"/>
                <a:sym typeface="Roboto Medium"/>
              </a:rPr>
              <a:t>✔ </a:t>
            </a:r>
            <a:r>
              <a:rPr lang="fr-FR" sz="2000">
                <a:solidFill>
                  <a:srgbClr val="173460"/>
                </a:solidFill>
                <a:latin typeface="Roboto Medium"/>
                <a:ea typeface="Roboto Medium"/>
                <a:cs typeface="Roboto Medium"/>
                <a:sym typeface="Roboto Medium"/>
              </a:rPr>
              <a:t>Promouvoir l’accès à notre Marque Filière Qualité Carrefour au travers de ces menus     à prix ronds tout au long de l’année et s’engager à la rendre toujours plus accessible, </a:t>
            </a:r>
            <a:endParaRPr sz="2000">
              <a:solidFill>
                <a:srgbClr val="173460"/>
              </a:solidFill>
              <a:latin typeface="Roboto Medium"/>
              <a:ea typeface="Roboto Medium"/>
              <a:cs typeface="Roboto Medium"/>
              <a:sym typeface="Roboto Medium"/>
            </a:endParaRPr>
          </a:p>
          <a:p>
            <a:pPr indent="0" lvl="0" marL="270510" rtl="0" algn="just">
              <a:lnSpc>
                <a:spcPct val="107916"/>
              </a:lnSpc>
              <a:spcBef>
                <a:spcPts val="0"/>
              </a:spcBef>
              <a:spcAft>
                <a:spcPts val="0"/>
              </a:spcAft>
              <a:buNone/>
            </a:pPr>
            <a:r>
              <a:rPr lang="fr-FR" sz="2000">
                <a:solidFill>
                  <a:srgbClr val="173460"/>
                </a:solidFill>
                <a:latin typeface="Roboto Medium"/>
                <a:ea typeface="Roboto Medium"/>
                <a:cs typeface="Roboto Medium"/>
                <a:sym typeface="Roboto Medium"/>
              </a:rPr>
              <a:t>✔ </a:t>
            </a:r>
            <a:r>
              <a:rPr lang="fr-FR" sz="2000">
                <a:solidFill>
                  <a:srgbClr val="173460"/>
                </a:solidFill>
                <a:latin typeface="Roboto Medium"/>
                <a:ea typeface="Roboto Medium"/>
                <a:cs typeface="Roboto Medium"/>
                <a:sym typeface="Roboto Medium"/>
              </a:rPr>
              <a:t>Devenir le leader des produits végétaux et des nouvelles tendances alimentaires comme nos gammes protéinées, le sans gluten et accroître nos offres locales. </a:t>
            </a:r>
            <a:endParaRPr sz="2000">
              <a:solidFill>
                <a:srgbClr val="173460"/>
              </a:solidFill>
              <a:latin typeface="Roboto Medium"/>
              <a:ea typeface="Roboto Medium"/>
              <a:cs typeface="Roboto Medium"/>
              <a:sym typeface="Roboto Medium"/>
            </a:endParaRPr>
          </a:p>
        </p:txBody>
      </p:sp>
      <p:pic>
        <p:nvPicPr>
          <p:cNvPr id="86" name="Google Shape;86;g388d79f7c69_0_41"/>
          <p:cNvPicPr preferRelativeResize="0"/>
          <p:nvPr/>
        </p:nvPicPr>
        <p:blipFill>
          <a:blip r:embed="rId5">
            <a:alphaModFix/>
          </a:blip>
          <a:stretch>
            <a:fillRect/>
          </a:stretch>
        </p:blipFill>
        <p:spPr>
          <a:xfrm>
            <a:off x="39875" y="1693463"/>
            <a:ext cx="5848350" cy="504825"/>
          </a:xfrm>
          <a:prstGeom prst="rect">
            <a:avLst/>
          </a:prstGeom>
          <a:noFill/>
          <a:ln>
            <a:noFill/>
          </a:ln>
        </p:spPr>
      </p:pic>
      <p:sp>
        <p:nvSpPr>
          <p:cNvPr id="87" name="Google Shape;87;g388d79f7c69_0_41"/>
          <p:cNvSpPr txBox="1"/>
          <p:nvPr/>
        </p:nvSpPr>
        <p:spPr>
          <a:xfrm>
            <a:off x="242850" y="933200"/>
            <a:ext cx="30000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FR" sz="2600">
                <a:solidFill>
                  <a:srgbClr val="51ACB8"/>
                </a:solidFill>
                <a:latin typeface="Satisfy"/>
                <a:ea typeface="Satisfy"/>
                <a:cs typeface="Satisfy"/>
                <a:sym typeface="Satisfy"/>
              </a:rPr>
              <a:t>Act For Food acte 2</a:t>
            </a:r>
            <a:endParaRPr/>
          </a:p>
        </p:txBody>
      </p:sp>
      <p:sp>
        <p:nvSpPr>
          <p:cNvPr id="88" name="Google Shape;88;g388d79f7c69_0_41"/>
          <p:cNvSpPr txBox="1"/>
          <p:nvPr/>
        </p:nvSpPr>
        <p:spPr>
          <a:xfrm>
            <a:off x="7366300" y="12409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rgbClr val="3E87A7"/>
              </a:solidFill>
              <a:latin typeface="Roboto Medium"/>
              <a:ea typeface="Roboto Medium"/>
              <a:cs typeface="Roboto Medium"/>
              <a:sym typeface="Roboto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g388d79f7c69_0_90"/>
          <p:cNvPicPr preferRelativeResize="0"/>
          <p:nvPr/>
        </p:nvPicPr>
        <p:blipFill rotWithShape="1">
          <a:blip r:embed="rId3">
            <a:alphaModFix/>
          </a:blip>
          <a:srcRect b="84662" l="0" r="0" t="7376"/>
          <a:stretch/>
        </p:blipFill>
        <p:spPr>
          <a:xfrm rot="10800000">
            <a:off x="-4" y="1"/>
            <a:ext cx="12192004" cy="647105"/>
          </a:xfrm>
          <a:prstGeom prst="rect">
            <a:avLst/>
          </a:prstGeom>
          <a:noFill/>
          <a:ln>
            <a:noFill/>
          </a:ln>
        </p:spPr>
      </p:pic>
      <p:pic>
        <p:nvPicPr>
          <p:cNvPr id="95" name="Google Shape;95;g388d79f7c69_0_90"/>
          <p:cNvPicPr preferRelativeResize="0"/>
          <p:nvPr/>
        </p:nvPicPr>
        <p:blipFill rotWithShape="1">
          <a:blip r:embed="rId3">
            <a:alphaModFix/>
          </a:blip>
          <a:srcRect b="207" l="0" r="0" t="92177"/>
          <a:stretch/>
        </p:blipFill>
        <p:spPr>
          <a:xfrm>
            <a:off x="0" y="6454826"/>
            <a:ext cx="12192004" cy="410207"/>
          </a:xfrm>
          <a:prstGeom prst="rect">
            <a:avLst/>
          </a:prstGeom>
          <a:noFill/>
          <a:ln>
            <a:noFill/>
          </a:ln>
        </p:spPr>
      </p:pic>
      <p:sp>
        <p:nvSpPr>
          <p:cNvPr id="96" name="Google Shape;96;g388d79f7c69_0_90"/>
          <p:cNvSpPr txBox="1"/>
          <p:nvPr/>
        </p:nvSpPr>
        <p:spPr>
          <a:xfrm>
            <a:off x="198388" y="942142"/>
            <a:ext cx="8823600" cy="1354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Black"/>
              <a:ea typeface="Arial Black"/>
              <a:cs typeface="Arial Black"/>
              <a:sym typeface="Arial Black"/>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Black"/>
              <a:ea typeface="Arial Black"/>
              <a:cs typeface="Arial Black"/>
              <a:sym typeface="Arial Black"/>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Black"/>
              <a:ea typeface="Arial Black"/>
              <a:cs typeface="Arial Black"/>
              <a:sym typeface="Arial Black"/>
            </a:endParaRPr>
          </a:p>
        </p:txBody>
      </p:sp>
      <p:sp>
        <p:nvSpPr>
          <p:cNvPr id="97" name="Google Shape;97;g388d79f7c69_0_90"/>
          <p:cNvSpPr txBox="1"/>
          <p:nvPr/>
        </p:nvSpPr>
        <p:spPr>
          <a:xfrm>
            <a:off x="39865" y="6512879"/>
            <a:ext cx="9723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164364"/>
                </a:solidFill>
                <a:latin typeface="Arial Black"/>
                <a:ea typeface="Arial Black"/>
                <a:cs typeface="Arial Black"/>
                <a:sym typeface="Arial Black"/>
              </a:rPr>
              <a:t>Confidentiel | Direction des Ressources Humaines Franchise France</a:t>
            </a:r>
            <a:endParaRPr b="0" i="0" sz="1400" u="none" cap="none" strike="noStrike">
              <a:solidFill>
                <a:srgbClr val="164364"/>
              </a:solidFill>
              <a:latin typeface="Arial Black"/>
              <a:ea typeface="Arial Black"/>
              <a:cs typeface="Arial Black"/>
              <a:sym typeface="Arial Black"/>
            </a:endParaRPr>
          </a:p>
        </p:txBody>
      </p:sp>
      <p:pic>
        <p:nvPicPr>
          <p:cNvPr id="98" name="Google Shape;98;g388d79f7c69_0_90"/>
          <p:cNvPicPr preferRelativeResize="0"/>
          <p:nvPr/>
        </p:nvPicPr>
        <p:blipFill rotWithShape="1">
          <a:blip r:embed="rId4">
            <a:alphaModFix/>
          </a:blip>
          <a:srcRect b="0" l="0" r="0" t="0"/>
          <a:stretch/>
        </p:blipFill>
        <p:spPr>
          <a:xfrm>
            <a:off x="11368232" y="177373"/>
            <a:ext cx="440207" cy="292360"/>
          </a:xfrm>
          <a:prstGeom prst="rect">
            <a:avLst/>
          </a:prstGeom>
          <a:noFill/>
          <a:ln>
            <a:noFill/>
          </a:ln>
        </p:spPr>
      </p:pic>
      <p:sp>
        <p:nvSpPr>
          <p:cNvPr id="99" name="Google Shape;99;g388d79f7c69_0_90"/>
          <p:cNvSpPr txBox="1"/>
          <p:nvPr>
            <p:ph idx="12" type="sldNum"/>
          </p:nvPr>
        </p:nvSpPr>
        <p:spPr>
          <a:xfrm>
            <a:off x="9398397" y="648296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100" name="Google Shape;100;g388d79f7c69_0_90"/>
          <p:cNvSpPr/>
          <p:nvPr/>
        </p:nvSpPr>
        <p:spPr>
          <a:xfrm>
            <a:off x="242858" y="154225"/>
            <a:ext cx="4307100" cy="4002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b="1" lang="fr-FR" sz="2600" cap="small">
                <a:solidFill>
                  <a:srgbClr val="0E3368"/>
                </a:solidFill>
                <a:latin typeface="Roboto Medium"/>
                <a:ea typeface="Roboto Medium"/>
                <a:cs typeface="Roboto Medium"/>
                <a:sym typeface="Roboto Medium"/>
              </a:rPr>
              <a:t>Les engagements de l’enseigne</a:t>
            </a:r>
            <a:endParaRPr b="0" i="0" sz="2000" u="none" cap="none" strike="noStrike">
              <a:solidFill>
                <a:srgbClr val="164364"/>
              </a:solidFill>
              <a:latin typeface="Arial Black"/>
              <a:ea typeface="Arial Black"/>
              <a:cs typeface="Arial Black"/>
              <a:sym typeface="Arial Black"/>
            </a:endParaRPr>
          </a:p>
        </p:txBody>
      </p:sp>
      <p:sp>
        <p:nvSpPr>
          <p:cNvPr id="101" name="Google Shape;101;g388d79f7c69_0_90"/>
          <p:cNvSpPr txBox="1"/>
          <p:nvPr/>
        </p:nvSpPr>
        <p:spPr>
          <a:xfrm>
            <a:off x="367750" y="964100"/>
            <a:ext cx="4307100" cy="523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 name="Google Shape;102;g388d79f7c69_0_90"/>
          <p:cNvSpPr txBox="1"/>
          <p:nvPr/>
        </p:nvSpPr>
        <p:spPr>
          <a:xfrm>
            <a:off x="242850" y="933200"/>
            <a:ext cx="8453400" cy="1016700"/>
          </a:xfrm>
          <a:prstGeom prst="rect">
            <a:avLst/>
          </a:prstGeom>
          <a:noFill/>
          <a:ln>
            <a:noFill/>
          </a:ln>
        </p:spPr>
        <p:txBody>
          <a:bodyPr anchorCtr="0" anchor="t" bIns="91425" lIns="91425" spcFirstLastPara="1" rIns="91425" wrap="square" tIns="91425">
            <a:spAutoFit/>
          </a:bodyPr>
          <a:lstStyle/>
          <a:p>
            <a:pPr indent="0" lvl="0" marL="0" marR="1619885" rtl="0" algn="l">
              <a:lnSpc>
                <a:spcPct val="107916"/>
              </a:lnSpc>
              <a:spcBef>
                <a:spcPts val="0"/>
              </a:spcBef>
              <a:spcAft>
                <a:spcPts val="0"/>
              </a:spcAft>
              <a:buNone/>
            </a:pPr>
            <a:r>
              <a:rPr b="1" lang="fr-FR" sz="2600">
                <a:solidFill>
                  <a:srgbClr val="51ACB8"/>
                </a:solidFill>
                <a:latin typeface="Satisfy"/>
                <a:ea typeface="Satisfy"/>
                <a:cs typeface="Satisfy"/>
                <a:sym typeface="Satisfy"/>
              </a:rPr>
              <a:t>Un portefeuille de marques pour répondre aux attentes de tous nos clients</a:t>
            </a:r>
            <a:endParaRPr/>
          </a:p>
        </p:txBody>
      </p:sp>
      <p:sp>
        <p:nvSpPr>
          <p:cNvPr id="103" name="Google Shape;103;g388d79f7c69_0_90"/>
          <p:cNvSpPr txBox="1"/>
          <p:nvPr/>
        </p:nvSpPr>
        <p:spPr>
          <a:xfrm>
            <a:off x="7366300" y="12409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rgbClr val="3E87A7"/>
              </a:solidFill>
              <a:latin typeface="Roboto Medium"/>
              <a:ea typeface="Roboto Medium"/>
              <a:cs typeface="Roboto Medium"/>
              <a:sym typeface="Roboto Medium"/>
            </a:endParaRPr>
          </a:p>
        </p:txBody>
      </p:sp>
      <p:pic>
        <p:nvPicPr>
          <p:cNvPr id="104" name="Google Shape;104;g388d79f7c69_0_90"/>
          <p:cNvPicPr preferRelativeResize="0"/>
          <p:nvPr/>
        </p:nvPicPr>
        <p:blipFill>
          <a:blip r:embed="rId5">
            <a:alphaModFix/>
          </a:blip>
          <a:stretch>
            <a:fillRect/>
          </a:stretch>
        </p:blipFill>
        <p:spPr>
          <a:xfrm>
            <a:off x="1760050" y="2070275"/>
            <a:ext cx="8606250" cy="426945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g388d79f7c69_0_108"/>
          <p:cNvPicPr preferRelativeResize="0"/>
          <p:nvPr/>
        </p:nvPicPr>
        <p:blipFill rotWithShape="1">
          <a:blip r:embed="rId3">
            <a:alphaModFix/>
          </a:blip>
          <a:srcRect b="84662" l="0" r="0" t="7376"/>
          <a:stretch/>
        </p:blipFill>
        <p:spPr>
          <a:xfrm rot="10800000">
            <a:off x="-4" y="1"/>
            <a:ext cx="12192004" cy="647105"/>
          </a:xfrm>
          <a:prstGeom prst="rect">
            <a:avLst/>
          </a:prstGeom>
          <a:noFill/>
          <a:ln>
            <a:noFill/>
          </a:ln>
        </p:spPr>
      </p:pic>
      <p:pic>
        <p:nvPicPr>
          <p:cNvPr id="111" name="Google Shape;111;g388d79f7c69_0_108"/>
          <p:cNvPicPr preferRelativeResize="0"/>
          <p:nvPr/>
        </p:nvPicPr>
        <p:blipFill rotWithShape="1">
          <a:blip r:embed="rId3">
            <a:alphaModFix/>
          </a:blip>
          <a:srcRect b="207" l="0" r="0" t="92177"/>
          <a:stretch/>
        </p:blipFill>
        <p:spPr>
          <a:xfrm>
            <a:off x="0" y="6454826"/>
            <a:ext cx="12192004" cy="410207"/>
          </a:xfrm>
          <a:prstGeom prst="rect">
            <a:avLst/>
          </a:prstGeom>
          <a:noFill/>
          <a:ln>
            <a:noFill/>
          </a:ln>
        </p:spPr>
      </p:pic>
      <p:sp>
        <p:nvSpPr>
          <p:cNvPr id="112" name="Google Shape;112;g388d79f7c69_0_108"/>
          <p:cNvSpPr txBox="1"/>
          <p:nvPr/>
        </p:nvSpPr>
        <p:spPr>
          <a:xfrm>
            <a:off x="198388" y="942142"/>
            <a:ext cx="8823600" cy="1354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Black"/>
              <a:ea typeface="Arial Black"/>
              <a:cs typeface="Arial Black"/>
              <a:sym typeface="Arial Black"/>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Black"/>
              <a:ea typeface="Arial Black"/>
              <a:cs typeface="Arial Black"/>
              <a:sym typeface="Arial Black"/>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Black"/>
              <a:ea typeface="Arial Black"/>
              <a:cs typeface="Arial Black"/>
              <a:sym typeface="Arial Black"/>
            </a:endParaRPr>
          </a:p>
        </p:txBody>
      </p:sp>
      <p:sp>
        <p:nvSpPr>
          <p:cNvPr id="113" name="Google Shape;113;g388d79f7c69_0_108"/>
          <p:cNvSpPr txBox="1"/>
          <p:nvPr/>
        </p:nvSpPr>
        <p:spPr>
          <a:xfrm>
            <a:off x="39865" y="6512879"/>
            <a:ext cx="9723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164364"/>
                </a:solidFill>
                <a:latin typeface="Arial Black"/>
                <a:ea typeface="Arial Black"/>
                <a:cs typeface="Arial Black"/>
                <a:sym typeface="Arial Black"/>
              </a:rPr>
              <a:t>Confidentiel | Direction des Ressources Humaines Franchise France</a:t>
            </a:r>
            <a:endParaRPr b="0" i="0" sz="1400" u="none" cap="none" strike="noStrike">
              <a:solidFill>
                <a:srgbClr val="164364"/>
              </a:solidFill>
              <a:latin typeface="Arial Black"/>
              <a:ea typeface="Arial Black"/>
              <a:cs typeface="Arial Black"/>
              <a:sym typeface="Arial Black"/>
            </a:endParaRPr>
          </a:p>
        </p:txBody>
      </p:sp>
      <p:pic>
        <p:nvPicPr>
          <p:cNvPr id="114" name="Google Shape;114;g388d79f7c69_0_108"/>
          <p:cNvPicPr preferRelativeResize="0"/>
          <p:nvPr/>
        </p:nvPicPr>
        <p:blipFill rotWithShape="1">
          <a:blip r:embed="rId4">
            <a:alphaModFix/>
          </a:blip>
          <a:srcRect b="0" l="0" r="0" t="0"/>
          <a:stretch/>
        </p:blipFill>
        <p:spPr>
          <a:xfrm>
            <a:off x="11368232" y="177373"/>
            <a:ext cx="440207" cy="292360"/>
          </a:xfrm>
          <a:prstGeom prst="rect">
            <a:avLst/>
          </a:prstGeom>
          <a:noFill/>
          <a:ln>
            <a:noFill/>
          </a:ln>
        </p:spPr>
      </p:pic>
      <p:sp>
        <p:nvSpPr>
          <p:cNvPr id="115" name="Google Shape;115;g388d79f7c69_0_108"/>
          <p:cNvSpPr txBox="1"/>
          <p:nvPr>
            <p:ph idx="12" type="sldNum"/>
          </p:nvPr>
        </p:nvSpPr>
        <p:spPr>
          <a:xfrm>
            <a:off x="9398397" y="648296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116" name="Google Shape;116;g388d79f7c69_0_108"/>
          <p:cNvSpPr/>
          <p:nvPr/>
        </p:nvSpPr>
        <p:spPr>
          <a:xfrm>
            <a:off x="242858" y="154225"/>
            <a:ext cx="4307100" cy="4002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b="1" lang="fr-FR" sz="2600" cap="small">
                <a:solidFill>
                  <a:srgbClr val="0E3368"/>
                </a:solidFill>
                <a:latin typeface="Roboto Medium"/>
                <a:ea typeface="Roboto Medium"/>
                <a:cs typeface="Roboto Medium"/>
                <a:sym typeface="Roboto Medium"/>
              </a:rPr>
              <a:t>Les engagements de l’enseigne</a:t>
            </a:r>
            <a:endParaRPr b="0" i="0" sz="2000" u="none" cap="none" strike="noStrike">
              <a:solidFill>
                <a:srgbClr val="164364"/>
              </a:solidFill>
              <a:latin typeface="Arial Black"/>
              <a:ea typeface="Arial Black"/>
              <a:cs typeface="Arial Black"/>
              <a:sym typeface="Arial Black"/>
            </a:endParaRPr>
          </a:p>
        </p:txBody>
      </p:sp>
      <p:sp>
        <p:nvSpPr>
          <p:cNvPr id="117" name="Google Shape;117;g388d79f7c69_0_108"/>
          <p:cNvSpPr txBox="1"/>
          <p:nvPr/>
        </p:nvSpPr>
        <p:spPr>
          <a:xfrm>
            <a:off x="367750" y="964100"/>
            <a:ext cx="4307100" cy="523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8" name="Google Shape;118;g388d79f7c69_0_108"/>
          <p:cNvSpPr txBox="1"/>
          <p:nvPr/>
        </p:nvSpPr>
        <p:spPr>
          <a:xfrm>
            <a:off x="242850" y="933200"/>
            <a:ext cx="8453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FR" sz="2600">
                <a:solidFill>
                  <a:srgbClr val="51ACB8"/>
                </a:solidFill>
                <a:latin typeface="Satisfy"/>
                <a:ea typeface="Satisfy"/>
                <a:cs typeface="Satisfy"/>
                <a:sym typeface="Satisfy"/>
              </a:rPr>
              <a:t>La fidélité clients</a:t>
            </a:r>
            <a:endParaRPr/>
          </a:p>
        </p:txBody>
      </p:sp>
      <p:sp>
        <p:nvSpPr>
          <p:cNvPr id="119" name="Google Shape;119;g388d79f7c69_0_108"/>
          <p:cNvSpPr txBox="1"/>
          <p:nvPr/>
        </p:nvSpPr>
        <p:spPr>
          <a:xfrm>
            <a:off x="7366300" y="12409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rgbClr val="3E87A7"/>
              </a:solidFill>
              <a:latin typeface="Roboto Medium"/>
              <a:ea typeface="Roboto Medium"/>
              <a:cs typeface="Roboto Medium"/>
              <a:sym typeface="Roboto Medium"/>
            </a:endParaRPr>
          </a:p>
        </p:txBody>
      </p:sp>
      <p:pic>
        <p:nvPicPr>
          <p:cNvPr id="120" name="Google Shape;120;g388d79f7c69_0_108"/>
          <p:cNvPicPr preferRelativeResize="0"/>
          <p:nvPr/>
        </p:nvPicPr>
        <p:blipFill>
          <a:blip r:embed="rId5">
            <a:alphaModFix/>
          </a:blip>
          <a:stretch>
            <a:fillRect/>
          </a:stretch>
        </p:blipFill>
        <p:spPr>
          <a:xfrm rot="-737814">
            <a:off x="8060890" y="1479122"/>
            <a:ext cx="2400300" cy="1514475"/>
          </a:xfrm>
          <a:prstGeom prst="rect">
            <a:avLst/>
          </a:prstGeom>
          <a:noFill/>
          <a:ln>
            <a:noFill/>
          </a:ln>
        </p:spPr>
      </p:pic>
      <p:sp>
        <p:nvSpPr>
          <p:cNvPr id="121" name="Google Shape;121;g388d79f7c69_0_108"/>
          <p:cNvSpPr txBox="1"/>
          <p:nvPr/>
        </p:nvSpPr>
        <p:spPr>
          <a:xfrm>
            <a:off x="939275" y="1804288"/>
            <a:ext cx="8823600" cy="4287000"/>
          </a:xfrm>
          <a:prstGeom prst="rect">
            <a:avLst/>
          </a:prstGeom>
          <a:noFill/>
          <a:ln>
            <a:noFill/>
          </a:ln>
        </p:spPr>
        <p:txBody>
          <a:bodyPr anchorCtr="0" anchor="t" bIns="91425" lIns="91425" spcFirstLastPara="1" rIns="91425" wrap="square" tIns="91425">
            <a:spAutoFit/>
          </a:bodyPr>
          <a:lstStyle/>
          <a:p>
            <a:pPr indent="-539750" lvl="0" marL="810260" marR="0" rtl="0" algn="just">
              <a:lnSpc>
                <a:spcPct val="107916"/>
              </a:lnSpc>
              <a:spcBef>
                <a:spcPts val="0"/>
              </a:spcBef>
              <a:spcAft>
                <a:spcPts val="0"/>
              </a:spcAft>
              <a:buNone/>
            </a:pPr>
            <a:r>
              <a:rPr lang="fr-FR" sz="2000">
                <a:solidFill>
                  <a:srgbClr val="173460"/>
                </a:solidFill>
                <a:latin typeface="Roboto Medium"/>
                <a:ea typeface="Roboto Medium"/>
                <a:cs typeface="Roboto Medium"/>
                <a:sym typeface="Roboto Medium"/>
              </a:rPr>
              <a:t>Le club, notre programme de fidélité Carrefour. </a:t>
            </a:r>
            <a:endParaRPr sz="2000">
              <a:solidFill>
                <a:srgbClr val="173460"/>
              </a:solidFill>
              <a:latin typeface="Roboto Medium"/>
              <a:ea typeface="Roboto Medium"/>
              <a:cs typeface="Roboto Medium"/>
              <a:sym typeface="Roboto Medium"/>
            </a:endParaRPr>
          </a:p>
          <a:p>
            <a:pPr indent="-539750" lvl="0" marL="810260" marR="0" rtl="0" algn="just">
              <a:lnSpc>
                <a:spcPct val="107916"/>
              </a:lnSpc>
              <a:spcBef>
                <a:spcPts val="0"/>
              </a:spcBef>
              <a:spcAft>
                <a:spcPts val="0"/>
              </a:spcAft>
              <a:buNone/>
            </a:pPr>
            <a:r>
              <a:rPr lang="fr-FR" sz="2000">
                <a:solidFill>
                  <a:srgbClr val="173460"/>
                </a:solidFill>
                <a:latin typeface="Roboto Medium"/>
                <a:ea typeface="Roboto Medium"/>
                <a:cs typeface="Roboto Medium"/>
                <a:sym typeface="Roboto Medium"/>
              </a:rPr>
              <a:t>Les avantages : </a:t>
            </a:r>
            <a:endParaRPr sz="2000">
              <a:solidFill>
                <a:srgbClr val="173460"/>
              </a:solidFill>
              <a:latin typeface="Roboto Medium"/>
              <a:ea typeface="Roboto Medium"/>
              <a:cs typeface="Roboto Medium"/>
              <a:sym typeface="Roboto Medium"/>
            </a:endParaRPr>
          </a:p>
          <a:p>
            <a:pPr indent="-539750" lvl="0" marL="810260" marR="0" rtl="0" algn="just">
              <a:lnSpc>
                <a:spcPct val="107916"/>
              </a:lnSpc>
              <a:spcBef>
                <a:spcPts val="0"/>
              </a:spcBef>
              <a:spcAft>
                <a:spcPts val="0"/>
              </a:spcAft>
              <a:buNone/>
            </a:pPr>
            <a:r>
              <a:rPr lang="fr-FR" sz="2000">
                <a:solidFill>
                  <a:srgbClr val="173460"/>
                </a:solidFill>
                <a:latin typeface="Roboto Medium"/>
                <a:ea typeface="Roboto Medium"/>
                <a:cs typeface="Roboto Medium"/>
                <a:sym typeface="Roboto Medium"/>
              </a:rPr>
              <a:t>10% de remise sur tous les fruits &amp; légumes </a:t>
            </a:r>
            <a:endParaRPr sz="2000">
              <a:solidFill>
                <a:srgbClr val="173460"/>
              </a:solidFill>
              <a:latin typeface="Roboto Medium"/>
              <a:ea typeface="Roboto Medium"/>
              <a:cs typeface="Roboto Medium"/>
              <a:sym typeface="Roboto Medium"/>
            </a:endParaRPr>
          </a:p>
          <a:p>
            <a:pPr indent="-539750" lvl="0" marL="810260" marR="0" rtl="0" algn="just">
              <a:lnSpc>
                <a:spcPct val="107916"/>
              </a:lnSpc>
              <a:spcBef>
                <a:spcPts val="0"/>
              </a:spcBef>
              <a:spcAft>
                <a:spcPts val="0"/>
              </a:spcAft>
              <a:buNone/>
            </a:pPr>
            <a:r>
              <a:t/>
            </a:r>
            <a:endParaRPr sz="2000">
              <a:solidFill>
                <a:srgbClr val="173460"/>
              </a:solidFill>
              <a:latin typeface="Roboto Medium"/>
              <a:ea typeface="Roboto Medium"/>
              <a:cs typeface="Roboto Medium"/>
              <a:sym typeface="Roboto Medium"/>
            </a:endParaRPr>
          </a:p>
          <a:p>
            <a:pPr indent="-539750" lvl="0" marL="810260" marR="0" rtl="0" algn="just">
              <a:lnSpc>
                <a:spcPct val="107916"/>
              </a:lnSpc>
              <a:spcBef>
                <a:spcPts val="0"/>
              </a:spcBef>
              <a:spcAft>
                <a:spcPts val="0"/>
              </a:spcAft>
              <a:buNone/>
            </a:pPr>
            <a:r>
              <a:rPr lang="fr-FR" sz="2000">
                <a:solidFill>
                  <a:srgbClr val="173460"/>
                </a:solidFill>
                <a:latin typeface="Roboto Medium"/>
                <a:ea typeface="Roboto Medium"/>
                <a:cs typeface="Roboto Medium"/>
                <a:sym typeface="Roboto Medium"/>
              </a:rPr>
              <a:t>10% de remise sur tout Carrefour bio </a:t>
            </a:r>
            <a:endParaRPr sz="2000">
              <a:solidFill>
                <a:srgbClr val="173460"/>
              </a:solidFill>
              <a:latin typeface="Roboto Medium"/>
              <a:ea typeface="Roboto Medium"/>
              <a:cs typeface="Roboto Medium"/>
              <a:sym typeface="Roboto Medium"/>
            </a:endParaRPr>
          </a:p>
          <a:p>
            <a:pPr indent="-539750" lvl="0" marL="810260" marR="0" rtl="0" algn="just">
              <a:lnSpc>
                <a:spcPct val="107916"/>
              </a:lnSpc>
              <a:spcBef>
                <a:spcPts val="0"/>
              </a:spcBef>
              <a:spcAft>
                <a:spcPts val="0"/>
              </a:spcAft>
              <a:buNone/>
            </a:pPr>
            <a:r>
              <a:t/>
            </a:r>
            <a:endParaRPr sz="2000">
              <a:solidFill>
                <a:srgbClr val="173460"/>
              </a:solidFill>
              <a:latin typeface="Roboto Medium"/>
              <a:ea typeface="Roboto Medium"/>
              <a:cs typeface="Roboto Medium"/>
              <a:sym typeface="Roboto Medium"/>
            </a:endParaRPr>
          </a:p>
          <a:p>
            <a:pPr indent="-539750" lvl="0" marL="810260" marR="0" rtl="0" algn="just">
              <a:lnSpc>
                <a:spcPct val="107916"/>
              </a:lnSpc>
              <a:spcBef>
                <a:spcPts val="0"/>
              </a:spcBef>
              <a:spcAft>
                <a:spcPts val="0"/>
              </a:spcAft>
              <a:buNone/>
            </a:pPr>
            <a:r>
              <a:rPr lang="fr-FR" sz="2000">
                <a:solidFill>
                  <a:srgbClr val="173460"/>
                </a:solidFill>
                <a:latin typeface="Roboto Medium"/>
                <a:ea typeface="Roboto Medium"/>
                <a:cs typeface="Roboto Medium"/>
                <a:sym typeface="Roboto Medium"/>
              </a:rPr>
              <a:t>15% de remise pour les porteurs de la carte pass sur les fruits &amp; légumes et Carrefour bio </a:t>
            </a:r>
            <a:endParaRPr sz="2000">
              <a:solidFill>
                <a:srgbClr val="173460"/>
              </a:solidFill>
              <a:latin typeface="Roboto Medium"/>
              <a:ea typeface="Roboto Medium"/>
              <a:cs typeface="Roboto Medium"/>
              <a:sym typeface="Roboto Medium"/>
            </a:endParaRPr>
          </a:p>
          <a:p>
            <a:pPr indent="-539750" lvl="0" marL="810260" marR="0" rtl="0" algn="just">
              <a:lnSpc>
                <a:spcPct val="107916"/>
              </a:lnSpc>
              <a:spcBef>
                <a:spcPts val="0"/>
              </a:spcBef>
              <a:spcAft>
                <a:spcPts val="0"/>
              </a:spcAft>
              <a:buNone/>
            </a:pPr>
            <a:r>
              <a:t/>
            </a:r>
            <a:endParaRPr sz="2000">
              <a:solidFill>
                <a:srgbClr val="173460"/>
              </a:solidFill>
              <a:latin typeface="Roboto Medium"/>
              <a:ea typeface="Roboto Medium"/>
              <a:cs typeface="Roboto Medium"/>
              <a:sym typeface="Roboto Medium"/>
            </a:endParaRPr>
          </a:p>
          <a:p>
            <a:pPr indent="-539750" lvl="0" marL="810260" marR="0" rtl="0" algn="just">
              <a:lnSpc>
                <a:spcPct val="107916"/>
              </a:lnSpc>
              <a:spcBef>
                <a:spcPts val="0"/>
              </a:spcBef>
              <a:spcAft>
                <a:spcPts val="0"/>
              </a:spcAft>
              <a:buNone/>
            </a:pPr>
            <a:r>
              <a:rPr lang="fr-FR" sz="2000">
                <a:solidFill>
                  <a:srgbClr val="173460"/>
                </a:solidFill>
                <a:latin typeface="Roboto Medium"/>
                <a:ea typeface="Roboto Medium"/>
                <a:cs typeface="Roboto Medium"/>
                <a:sym typeface="Roboto Medium"/>
              </a:rPr>
              <a:t>15% de remise sur tous les produits Carrefour les mardis pass </a:t>
            </a:r>
            <a:endParaRPr sz="2000">
              <a:solidFill>
                <a:srgbClr val="173460"/>
              </a:solidFill>
              <a:latin typeface="Roboto Medium"/>
              <a:ea typeface="Roboto Medium"/>
              <a:cs typeface="Roboto Medium"/>
              <a:sym typeface="Roboto Medium"/>
            </a:endParaRPr>
          </a:p>
          <a:p>
            <a:pPr indent="-539750" lvl="0" marL="810260" marR="0" rtl="0" algn="just">
              <a:lnSpc>
                <a:spcPct val="107916"/>
              </a:lnSpc>
              <a:spcBef>
                <a:spcPts val="0"/>
              </a:spcBef>
              <a:spcAft>
                <a:spcPts val="0"/>
              </a:spcAft>
              <a:buNone/>
            </a:pPr>
            <a:r>
              <a:rPr lang="fr-FR" sz="2000">
                <a:solidFill>
                  <a:srgbClr val="173460"/>
                </a:solidFill>
                <a:latin typeface="Roboto Medium"/>
                <a:ea typeface="Roboto Medium"/>
                <a:cs typeface="Roboto Medium"/>
                <a:sym typeface="Roboto Medium"/>
              </a:rPr>
              <a:t>1h de recharge sur les bornes électrique. </a:t>
            </a:r>
            <a:endParaRPr sz="2000">
              <a:solidFill>
                <a:srgbClr val="173460"/>
              </a:solidFill>
              <a:latin typeface="Roboto Medium"/>
              <a:ea typeface="Roboto Medium"/>
              <a:cs typeface="Roboto Medium"/>
              <a:sym typeface="Roboto Medium"/>
            </a:endParaRPr>
          </a:p>
          <a:p>
            <a:pPr indent="-539750" lvl="0" marL="810260" rtl="0" algn="just">
              <a:lnSpc>
                <a:spcPct val="107916"/>
              </a:lnSpc>
              <a:spcBef>
                <a:spcPts val="0"/>
              </a:spcBef>
              <a:spcAft>
                <a:spcPts val="0"/>
              </a:spcAft>
              <a:buNone/>
            </a:pPr>
            <a:r>
              <a:t/>
            </a:r>
            <a:endParaRPr>
              <a:solidFill>
                <a:schemeClr val="lt1"/>
              </a:solidFill>
              <a:latin typeface="Roboto Medium"/>
              <a:ea typeface="Roboto Medium"/>
              <a:cs typeface="Roboto Medium"/>
              <a:sym typeface="Roboto Medium"/>
            </a:endParaRPr>
          </a:p>
          <a:p>
            <a:pPr indent="-539750" lvl="0" marL="810260" rtl="0" algn="just">
              <a:lnSpc>
                <a:spcPct val="107916"/>
              </a:lnSpc>
              <a:spcBef>
                <a:spcPts val="0"/>
              </a:spcBef>
              <a:spcAft>
                <a:spcPts val="0"/>
              </a:spcAft>
              <a:buNone/>
            </a:pPr>
            <a:r>
              <a:rPr lang="fr-FR">
                <a:solidFill>
                  <a:schemeClr val="lt1"/>
                </a:solidFill>
                <a:latin typeface="Roboto Medium"/>
                <a:ea typeface="Roboto Medium"/>
                <a:cs typeface="Roboto Medium"/>
                <a:sym typeface="Roboto Medium"/>
              </a:rPr>
              <a:t>Et bien d’autres !!!!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g388d79f7c69_0_127"/>
          <p:cNvPicPr preferRelativeResize="0"/>
          <p:nvPr/>
        </p:nvPicPr>
        <p:blipFill rotWithShape="1">
          <a:blip r:embed="rId3">
            <a:alphaModFix/>
          </a:blip>
          <a:srcRect b="84662" l="0" r="0" t="7376"/>
          <a:stretch/>
        </p:blipFill>
        <p:spPr>
          <a:xfrm rot="10800000">
            <a:off x="-4" y="1"/>
            <a:ext cx="12192004" cy="647105"/>
          </a:xfrm>
          <a:prstGeom prst="rect">
            <a:avLst/>
          </a:prstGeom>
          <a:noFill/>
          <a:ln>
            <a:noFill/>
          </a:ln>
        </p:spPr>
      </p:pic>
      <p:pic>
        <p:nvPicPr>
          <p:cNvPr id="128" name="Google Shape;128;g388d79f7c69_0_127"/>
          <p:cNvPicPr preferRelativeResize="0"/>
          <p:nvPr/>
        </p:nvPicPr>
        <p:blipFill rotWithShape="1">
          <a:blip r:embed="rId3">
            <a:alphaModFix/>
          </a:blip>
          <a:srcRect b="207" l="0" r="0" t="92177"/>
          <a:stretch/>
        </p:blipFill>
        <p:spPr>
          <a:xfrm>
            <a:off x="0" y="6454826"/>
            <a:ext cx="12192004" cy="410207"/>
          </a:xfrm>
          <a:prstGeom prst="rect">
            <a:avLst/>
          </a:prstGeom>
          <a:noFill/>
          <a:ln>
            <a:noFill/>
          </a:ln>
        </p:spPr>
      </p:pic>
      <p:sp>
        <p:nvSpPr>
          <p:cNvPr id="129" name="Google Shape;129;g388d79f7c69_0_127"/>
          <p:cNvSpPr txBox="1"/>
          <p:nvPr/>
        </p:nvSpPr>
        <p:spPr>
          <a:xfrm>
            <a:off x="198388" y="942142"/>
            <a:ext cx="8823600" cy="1477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t/>
            </a:r>
            <a:endParaRPr sz="1800">
              <a:solidFill>
                <a:srgbClr val="173460"/>
              </a:solidFill>
              <a:latin typeface="Roboto Medium"/>
              <a:ea typeface="Roboto Medium"/>
              <a:cs typeface="Roboto Medium"/>
              <a:sym typeface="Roboto Medium"/>
            </a:endParaRPr>
          </a:p>
          <a:p>
            <a:pPr indent="0" lvl="0" marL="0" marR="0" rtl="0" algn="just">
              <a:lnSpc>
                <a:spcPct val="100000"/>
              </a:lnSpc>
              <a:spcBef>
                <a:spcPts val="0"/>
              </a:spcBef>
              <a:spcAft>
                <a:spcPts val="0"/>
              </a:spcAft>
              <a:buClr>
                <a:srgbClr val="000000"/>
              </a:buClr>
              <a:buSzPts val="2000"/>
              <a:buFont typeface="Arial"/>
              <a:buNone/>
            </a:pPr>
            <a:r>
              <a:t/>
            </a:r>
            <a:endParaRPr sz="1800">
              <a:solidFill>
                <a:srgbClr val="173460"/>
              </a:solidFill>
              <a:latin typeface="Roboto Medium"/>
              <a:ea typeface="Roboto Medium"/>
              <a:cs typeface="Roboto Medium"/>
              <a:sym typeface="Roboto Medium"/>
            </a:endParaRPr>
          </a:p>
          <a:p>
            <a:pPr indent="0" lvl="0" marL="0" marR="0" rtl="0" algn="just">
              <a:lnSpc>
                <a:spcPct val="100000"/>
              </a:lnSpc>
              <a:spcBef>
                <a:spcPts val="0"/>
              </a:spcBef>
              <a:spcAft>
                <a:spcPts val="0"/>
              </a:spcAft>
              <a:buClr>
                <a:srgbClr val="000000"/>
              </a:buClr>
              <a:buSzPts val="1400"/>
              <a:buFont typeface="Arial"/>
              <a:buNone/>
            </a:pPr>
            <a:r>
              <a:t/>
            </a:r>
            <a:endParaRPr sz="1800">
              <a:solidFill>
                <a:srgbClr val="173460"/>
              </a:solidFill>
              <a:latin typeface="Roboto Medium"/>
              <a:ea typeface="Roboto Medium"/>
              <a:cs typeface="Roboto Medium"/>
              <a:sym typeface="Roboto Medium"/>
            </a:endParaRPr>
          </a:p>
          <a:p>
            <a:pPr indent="0" lvl="0" marL="0" marR="0" rtl="0" algn="just">
              <a:lnSpc>
                <a:spcPct val="100000"/>
              </a:lnSpc>
              <a:spcBef>
                <a:spcPts val="0"/>
              </a:spcBef>
              <a:spcAft>
                <a:spcPts val="0"/>
              </a:spcAft>
              <a:buClr>
                <a:srgbClr val="000000"/>
              </a:buClr>
              <a:buSzPts val="1400"/>
              <a:buFont typeface="Arial"/>
              <a:buNone/>
            </a:pPr>
            <a:r>
              <a:t/>
            </a:r>
            <a:endParaRPr sz="1800">
              <a:solidFill>
                <a:srgbClr val="173460"/>
              </a:solidFill>
              <a:latin typeface="Roboto Medium"/>
              <a:ea typeface="Roboto Medium"/>
              <a:cs typeface="Roboto Medium"/>
              <a:sym typeface="Roboto Medium"/>
            </a:endParaRPr>
          </a:p>
          <a:p>
            <a:pPr indent="0" lvl="0" marL="0" marR="0" rtl="0" algn="just">
              <a:lnSpc>
                <a:spcPct val="100000"/>
              </a:lnSpc>
              <a:spcBef>
                <a:spcPts val="0"/>
              </a:spcBef>
              <a:spcAft>
                <a:spcPts val="0"/>
              </a:spcAft>
              <a:buClr>
                <a:srgbClr val="000000"/>
              </a:buClr>
              <a:buSzPts val="1400"/>
              <a:buFont typeface="Arial"/>
              <a:buNone/>
            </a:pPr>
            <a:r>
              <a:t/>
            </a:r>
            <a:endParaRPr sz="1800">
              <a:solidFill>
                <a:srgbClr val="173460"/>
              </a:solidFill>
              <a:latin typeface="Roboto Medium"/>
              <a:ea typeface="Roboto Medium"/>
              <a:cs typeface="Roboto Medium"/>
              <a:sym typeface="Roboto Medium"/>
            </a:endParaRPr>
          </a:p>
        </p:txBody>
      </p:sp>
      <p:sp>
        <p:nvSpPr>
          <p:cNvPr id="130" name="Google Shape;130;g388d79f7c69_0_127"/>
          <p:cNvSpPr txBox="1"/>
          <p:nvPr/>
        </p:nvSpPr>
        <p:spPr>
          <a:xfrm>
            <a:off x="39865" y="6512879"/>
            <a:ext cx="9723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164364"/>
                </a:solidFill>
                <a:latin typeface="Arial Black"/>
                <a:ea typeface="Arial Black"/>
                <a:cs typeface="Arial Black"/>
                <a:sym typeface="Arial Black"/>
              </a:rPr>
              <a:t>Confidentiel | Direction des Ressources Humaines Franchise France</a:t>
            </a:r>
            <a:endParaRPr b="0" i="0" sz="1400" u="none" cap="none" strike="noStrike">
              <a:solidFill>
                <a:srgbClr val="164364"/>
              </a:solidFill>
              <a:latin typeface="Arial Black"/>
              <a:ea typeface="Arial Black"/>
              <a:cs typeface="Arial Black"/>
              <a:sym typeface="Arial Black"/>
            </a:endParaRPr>
          </a:p>
        </p:txBody>
      </p:sp>
      <p:pic>
        <p:nvPicPr>
          <p:cNvPr id="131" name="Google Shape;131;g388d79f7c69_0_127"/>
          <p:cNvPicPr preferRelativeResize="0"/>
          <p:nvPr/>
        </p:nvPicPr>
        <p:blipFill rotWithShape="1">
          <a:blip r:embed="rId4">
            <a:alphaModFix/>
          </a:blip>
          <a:srcRect b="0" l="0" r="0" t="0"/>
          <a:stretch/>
        </p:blipFill>
        <p:spPr>
          <a:xfrm>
            <a:off x="11368232" y="177373"/>
            <a:ext cx="440207" cy="292360"/>
          </a:xfrm>
          <a:prstGeom prst="rect">
            <a:avLst/>
          </a:prstGeom>
          <a:noFill/>
          <a:ln>
            <a:noFill/>
          </a:ln>
        </p:spPr>
      </p:pic>
      <p:sp>
        <p:nvSpPr>
          <p:cNvPr id="132" name="Google Shape;132;g388d79f7c69_0_127"/>
          <p:cNvSpPr txBox="1"/>
          <p:nvPr>
            <p:ph idx="12" type="sldNum"/>
          </p:nvPr>
        </p:nvSpPr>
        <p:spPr>
          <a:xfrm>
            <a:off x="9398397" y="648296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133" name="Google Shape;133;g388d79f7c69_0_127"/>
          <p:cNvSpPr/>
          <p:nvPr/>
        </p:nvSpPr>
        <p:spPr>
          <a:xfrm>
            <a:off x="242858" y="154225"/>
            <a:ext cx="4307100" cy="4002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b="1" lang="fr-FR" sz="2600" cap="small">
                <a:solidFill>
                  <a:srgbClr val="0E3368"/>
                </a:solidFill>
                <a:latin typeface="Roboto Medium"/>
                <a:ea typeface="Roboto Medium"/>
                <a:cs typeface="Roboto Medium"/>
                <a:sym typeface="Roboto Medium"/>
              </a:rPr>
              <a:t>Les engagements de l’enseigne</a:t>
            </a:r>
            <a:endParaRPr b="0" i="0" sz="2000" u="none" cap="none" strike="noStrike">
              <a:solidFill>
                <a:srgbClr val="164364"/>
              </a:solidFill>
              <a:latin typeface="Arial Black"/>
              <a:ea typeface="Arial Black"/>
              <a:cs typeface="Arial Black"/>
              <a:sym typeface="Arial Black"/>
            </a:endParaRPr>
          </a:p>
        </p:txBody>
      </p:sp>
      <p:sp>
        <p:nvSpPr>
          <p:cNvPr id="134" name="Google Shape;134;g388d79f7c69_0_127"/>
          <p:cNvSpPr txBox="1"/>
          <p:nvPr/>
        </p:nvSpPr>
        <p:spPr>
          <a:xfrm>
            <a:off x="367750" y="964100"/>
            <a:ext cx="4307100" cy="523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 name="Google Shape;135;g388d79f7c69_0_127"/>
          <p:cNvSpPr txBox="1"/>
          <p:nvPr/>
        </p:nvSpPr>
        <p:spPr>
          <a:xfrm>
            <a:off x="242850" y="933200"/>
            <a:ext cx="84534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FR" sz="2600">
                <a:solidFill>
                  <a:srgbClr val="51ACB8"/>
                </a:solidFill>
                <a:latin typeface="Satisfy"/>
                <a:ea typeface="Satisfy"/>
                <a:cs typeface="Satisfy"/>
                <a:sym typeface="Satisfy"/>
              </a:rPr>
              <a:t>Le NPS (Net Promoter Score)</a:t>
            </a:r>
            <a:endParaRPr b="1" sz="2600" cap="small">
              <a:solidFill>
                <a:srgbClr val="51ACB8"/>
              </a:solidFill>
              <a:latin typeface="Satisfy"/>
              <a:ea typeface="Satisfy"/>
              <a:cs typeface="Satisfy"/>
              <a:sym typeface="Satisfy"/>
            </a:endParaRPr>
          </a:p>
          <a:p>
            <a:pPr indent="0" lvl="0" marL="0" rtl="0" algn="l">
              <a:spcBef>
                <a:spcPts val="0"/>
              </a:spcBef>
              <a:spcAft>
                <a:spcPts val="0"/>
              </a:spcAft>
              <a:buNone/>
            </a:pPr>
            <a:r>
              <a:t/>
            </a:r>
            <a:endParaRPr b="1" sz="2600">
              <a:solidFill>
                <a:srgbClr val="51ACB8"/>
              </a:solidFill>
              <a:latin typeface="Satisfy"/>
              <a:ea typeface="Satisfy"/>
              <a:cs typeface="Satisfy"/>
              <a:sym typeface="Satisfy"/>
            </a:endParaRPr>
          </a:p>
        </p:txBody>
      </p:sp>
      <p:sp>
        <p:nvSpPr>
          <p:cNvPr id="136" name="Google Shape;136;g388d79f7c69_0_127"/>
          <p:cNvSpPr txBox="1"/>
          <p:nvPr/>
        </p:nvSpPr>
        <p:spPr>
          <a:xfrm>
            <a:off x="7366300" y="12409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rgbClr val="3E87A7"/>
              </a:solidFill>
              <a:latin typeface="Roboto Medium"/>
              <a:ea typeface="Roboto Medium"/>
              <a:cs typeface="Roboto Medium"/>
              <a:sym typeface="Roboto Medium"/>
            </a:endParaRPr>
          </a:p>
        </p:txBody>
      </p:sp>
      <p:sp>
        <p:nvSpPr>
          <p:cNvPr id="137" name="Google Shape;137;g388d79f7c69_0_127"/>
          <p:cNvSpPr txBox="1"/>
          <p:nvPr/>
        </p:nvSpPr>
        <p:spPr>
          <a:xfrm>
            <a:off x="198400" y="1804300"/>
            <a:ext cx="5709900" cy="1575900"/>
          </a:xfrm>
          <a:prstGeom prst="rect">
            <a:avLst/>
          </a:prstGeom>
          <a:noFill/>
          <a:ln>
            <a:noFill/>
          </a:ln>
        </p:spPr>
        <p:txBody>
          <a:bodyPr anchorCtr="0" anchor="t" bIns="91425" lIns="91425" spcFirstLastPara="1" rIns="91425" wrap="square" tIns="91425">
            <a:spAutoFit/>
          </a:bodyPr>
          <a:lstStyle/>
          <a:p>
            <a:pPr indent="0" lvl="0" marL="0" marR="0" rtl="0" algn="l">
              <a:lnSpc>
                <a:spcPct val="107916"/>
              </a:lnSpc>
              <a:spcBef>
                <a:spcPts val="0"/>
              </a:spcBef>
              <a:spcAft>
                <a:spcPts val="0"/>
              </a:spcAft>
              <a:buNone/>
            </a:pPr>
            <a:r>
              <a:rPr lang="fr-FR" sz="1700">
                <a:solidFill>
                  <a:srgbClr val="173460"/>
                </a:solidFill>
                <a:latin typeface="Roboto Medium"/>
                <a:ea typeface="Roboto Medium"/>
                <a:cs typeface="Roboto Medium"/>
                <a:sym typeface="Roboto Medium"/>
              </a:rPr>
              <a:t>Le NPS est l‘indicateur de suivi pour mesurer la satisfaction de nos clients et leur propension à nous recommander auprès de leurs proches. </a:t>
            </a:r>
            <a:endParaRPr sz="1700">
              <a:solidFill>
                <a:srgbClr val="173460"/>
              </a:solidFill>
              <a:latin typeface="Roboto Medium"/>
              <a:ea typeface="Roboto Medium"/>
              <a:cs typeface="Roboto Medium"/>
              <a:sym typeface="Roboto Medium"/>
            </a:endParaRPr>
          </a:p>
          <a:p>
            <a:pPr indent="0" lvl="0" marL="0" rtl="0" algn="l">
              <a:lnSpc>
                <a:spcPct val="107916"/>
              </a:lnSpc>
              <a:spcBef>
                <a:spcPts val="0"/>
              </a:spcBef>
              <a:spcAft>
                <a:spcPts val="0"/>
              </a:spcAft>
              <a:buNone/>
            </a:pPr>
            <a:r>
              <a:rPr lang="fr-FR" sz="1700">
                <a:solidFill>
                  <a:srgbClr val="173460"/>
                </a:solidFill>
                <a:latin typeface="Roboto Medium"/>
                <a:ea typeface="Roboto Medium"/>
                <a:cs typeface="Roboto Medium"/>
                <a:sym typeface="Roboto Medium"/>
              </a:rPr>
              <a:t>Le NPS est obtenu en soustrayant le pourcentage de détracteurs à celu</a:t>
            </a:r>
            <a:r>
              <a:rPr lang="fr-FR" sz="1700">
                <a:solidFill>
                  <a:srgbClr val="173460"/>
                </a:solidFill>
                <a:latin typeface="Roboto Medium"/>
                <a:ea typeface="Roboto Medium"/>
                <a:cs typeface="Roboto Medium"/>
                <a:sym typeface="Roboto Medium"/>
              </a:rPr>
              <a:t>i des promoteurs déclarés : </a:t>
            </a:r>
            <a:endParaRPr sz="1700">
              <a:solidFill>
                <a:srgbClr val="173460"/>
              </a:solidFill>
              <a:latin typeface="Roboto Medium"/>
              <a:ea typeface="Roboto Medium"/>
              <a:cs typeface="Roboto Medium"/>
              <a:sym typeface="Roboto Medium"/>
            </a:endParaRPr>
          </a:p>
        </p:txBody>
      </p:sp>
      <p:pic>
        <p:nvPicPr>
          <p:cNvPr id="138" name="Google Shape;138;g388d79f7c69_0_127"/>
          <p:cNvPicPr preferRelativeResize="0"/>
          <p:nvPr/>
        </p:nvPicPr>
        <p:blipFill rotWithShape="1">
          <a:blip r:embed="rId5">
            <a:alphaModFix/>
          </a:blip>
          <a:srcRect b="15714" l="27461" r="27461" t="15871"/>
          <a:stretch/>
        </p:blipFill>
        <p:spPr>
          <a:xfrm>
            <a:off x="198400" y="3931900"/>
            <a:ext cx="1371600" cy="1390650"/>
          </a:xfrm>
          <a:prstGeom prst="rect">
            <a:avLst/>
          </a:prstGeom>
          <a:noFill/>
          <a:ln>
            <a:noFill/>
          </a:ln>
        </p:spPr>
      </p:pic>
      <p:pic>
        <p:nvPicPr>
          <p:cNvPr id="139" name="Google Shape;139;g388d79f7c69_0_127"/>
          <p:cNvPicPr preferRelativeResize="0"/>
          <p:nvPr/>
        </p:nvPicPr>
        <p:blipFill>
          <a:blip r:embed="rId6">
            <a:alphaModFix/>
          </a:blip>
          <a:stretch>
            <a:fillRect/>
          </a:stretch>
        </p:blipFill>
        <p:spPr>
          <a:xfrm>
            <a:off x="1733250" y="3608050"/>
            <a:ext cx="4495800" cy="2038350"/>
          </a:xfrm>
          <a:prstGeom prst="rect">
            <a:avLst/>
          </a:prstGeom>
          <a:noFill/>
          <a:ln>
            <a:noFill/>
          </a:ln>
        </p:spPr>
      </p:pic>
      <p:cxnSp>
        <p:nvCxnSpPr>
          <p:cNvPr id="140" name="Google Shape;140;g388d79f7c69_0_127"/>
          <p:cNvCxnSpPr/>
          <p:nvPr/>
        </p:nvCxnSpPr>
        <p:spPr>
          <a:xfrm>
            <a:off x="6392306" y="1060210"/>
            <a:ext cx="31200" cy="4981500"/>
          </a:xfrm>
          <a:prstGeom prst="straightConnector1">
            <a:avLst/>
          </a:prstGeom>
          <a:noFill/>
          <a:ln cap="flat" cmpd="sng" w="19050">
            <a:solidFill>
              <a:srgbClr val="3E87A7"/>
            </a:solidFill>
            <a:prstDash val="solid"/>
            <a:round/>
            <a:headEnd len="sm" w="sm" type="none"/>
            <a:tailEnd len="sm" w="sm" type="none"/>
          </a:ln>
        </p:spPr>
      </p:cxnSp>
      <p:sp>
        <p:nvSpPr>
          <p:cNvPr id="141" name="Google Shape;141;g388d79f7c69_0_127"/>
          <p:cNvSpPr txBox="1"/>
          <p:nvPr/>
        </p:nvSpPr>
        <p:spPr>
          <a:xfrm>
            <a:off x="6762875" y="1060200"/>
            <a:ext cx="5045700" cy="2808000"/>
          </a:xfrm>
          <a:prstGeom prst="rect">
            <a:avLst/>
          </a:prstGeom>
          <a:noFill/>
          <a:ln>
            <a:noFill/>
          </a:ln>
        </p:spPr>
        <p:txBody>
          <a:bodyPr anchorCtr="0" anchor="t" bIns="91425" lIns="91425" spcFirstLastPara="1" rIns="91425" wrap="square" tIns="91425">
            <a:spAutoFit/>
          </a:bodyPr>
          <a:lstStyle/>
          <a:p>
            <a:pPr indent="0" lvl="0" marL="0" rtl="0" algn="just">
              <a:lnSpc>
                <a:spcPct val="107916"/>
              </a:lnSpc>
              <a:spcBef>
                <a:spcPts val="0"/>
              </a:spcBef>
              <a:spcAft>
                <a:spcPts val="0"/>
              </a:spcAft>
              <a:buNone/>
            </a:pPr>
            <a:r>
              <a:rPr lang="fr-FR" sz="1700">
                <a:solidFill>
                  <a:srgbClr val="173460"/>
                </a:solidFill>
                <a:latin typeface="Roboto Medium"/>
                <a:ea typeface="Roboto Medium"/>
                <a:cs typeface="Roboto Medium"/>
                <a:sym typeface="Roboto Medium"/>
              </a:rPr>
              <a:t>Le client parle-t-il bien de nous pendant son dîner en famille ou avec ses amis ? Comment nous note-t-il ? En dessous de 7 il parlera de nous en négatif, en notant 7 ou 8/10 il ne parlera pas de Carrefour de façon positive ce qui revient à 0.</a:t>
            </a:r>
            <a:endParaRPr sz="1700">
              <a:solidFill>
                <a:srgbClr val="173460"/>
              </a:solidFill>
              <a:latin typeface="Roboto Medium"/>
              <a:ea typeface="Roboto Medium"/>
              <a:cs typeface="Roboto Medium"/>
              <a:sym typeface="Roboto Medium"/>
            </a:endParaRPr>
          </a:p>
          <a:p>
            <a:pPr indent="0" lvl="0" marL="0" rtl="0" algn="just">
              <a:lnSpc>
                <a:spcPct val="107916"/>
              </a:lnSpc>
              <a:spcBef>
                <a:spcPts val="800"/>
              </a:spcBef>
              <a:spcAft>
                <a:spcPts val="800"/>
              </a:spcAft>
              <a:buNone/>
            </a:pPr>
            <a:r>
              <a:rPr lang="fr-FR" sz="1700">
                <a:solidFill>
                  <a:srgbClr val="173460"/>
                </a:solidFill>
                <a:latin typeface="Roboto Medium"/>
                <a:ea typeface="Roboto Medium"/>
                <a:cs typeface="Roboto Medium"/>
                <a:sym typeface="Roboto Medium"/>
              </a:rPr>
              <a:t>A partir de 9 on considère que le client est réellement positif lorsqu’il nous compare à la concurrence farouche à laquelle nous sommes confrontés. </a:t>
            </a:r>
            <a:endParaRPr sz="1700">
              <a:solidFill>
                <a:srgbClr val="173460"/>
              </a:solidFill>
              <a:latin typeface="Roboto Medium"/>
              <a:ea typeface="Roboto Medium"/>
              <a:cs typeface="Roboto Medium"/>
              <a:sym typeface="Roboto Medium"/>
            </a:endParaRPr>
          </a:p>
        </p:txBody>
      </p:sp>
      <p:sp>
        <p:nvSpPr>
          <p:cNvPr id="142" name="Google Shape;142;g388d79f7c69_0_127"/>
          <p:cNvSpPr txBox="1"/>
          <p:nvPr/>
        </p:nvSpPr>
        <p:spPr>
          <a:xfrm>
            <a:off x="6586750" y="4281288"/>
            <a:ext cx="23679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1600" u="sng">
                <a:solidFill>
                  <a:srgbClr val="173460"/>
                </a:solidFill>
                <a:latin typeface="Nunito"/>
                <a:ea typeface="Nunito"/>
                <a:cs typeface="Nunito"/>
                <a:sym typeface="Nunito"/>
              </a:rPr>
              <a:t>Les 3 irritants fréquemment observés en magasins :</a:t>
            </a:r>
            <a:endParaRPr sz="1600">
              <a:solidFill>
                <a:srgbClr val="173460"/>
              </a:solidFill>
              <a:latin typeface="Times New Roman"/>
              <a:ea typeface="Times New Roman"/>
              <a:cs typeface="Times New Roman"/>
              <a:sym typeface="Times New Roman"/>
            </a:endParaRPr>
          </a:p>
        </p:txBody>
      </p:sp>
      <p:grpSp>
        <p:nvGrpSpPr>
          <p:cNvPr id="143" name="Google Shape;143;g388d79f7c69_0_127"/>
          <p:cNvGrpSpPr/>
          <p:nvPr/>
        </p:nvGrpSpPr>
        <p:grpSpPr>
          <a:xfrm>
            <a:off x="7525900" y="3380201"/>
            <a:ext cx="5245166" cy="2986967"/>
            <a:chOff x="0" y="-88889"/>
            <a:chExt cx="5008275" cy="2583211"/>
          </a:xfrm>
        </p:grpSpPr>
        <p:sp>
          <p:nvSpPr>
            <p:cNvPr id="144" name="Google Shape;144;g388d79f7c69_0_127"/>
            <p:cNvSpPr/>
            <p:nvPr/>
          </p:nvSpPr>
          <p:spPr>
            <a:xfrm>
              <a:off x="0" y="0"/>
              <a:ext cx="5008275" cy="2318850"/>
            </a:xfrm>
            <a:prstGeom prst="rect">
              <a:avLst/>
            </a:prstGeom>
            <a:noFill/>
            <a:ln>
              <a:noFill/>
            </a:ln>
          </p:spPr>
          <p:txBody>
            <a:bodyPr anchorCtr="0" anchor="ctr" bIns="105700" lIns="105700" spcFirstLastPara="1" rIns="105700" wrap="square" tIns="105700">
              <a:noAutofit/>
            </a:bodyPr>
            <a:lstStyle/>
            <a:p>
              <a:pPr indent="0" lvl="0" marL="0" rtl="0" algn="l">
                <a:spcBef>
                  <a:spcPts val="0"/>
                </a:spcBef>
                <a:spcAft>
                  <a:spcPts val="0"/>
                </a:spcAft>
                <a:buNone/>
              </a:pPr>
              <a:r>
                <a:t/>
              </a:r>
              <a:endParaRPr/>
            </a:p>
          </p:txBody>
        </p:sp>
        <p:sp>
          <p:nvSpPr>
            <p:cNvPr id="145" name="Google Shape;145;g388d79f7c69_0_127"/>
            <p:cNvSpPr/>
            <p:nvPr/>
          </p:nvSpPr>
          <p:spPr>
            <a:xfrm>
              <a:off x="2388197" y="1043491"/>
              <a:ext cx="1275300" cy="1275300"/>
            </a:xfrm>
            <a:custGeom>
              <a:rect b="b" l="l" r="r" t="t"/>
              <a:pathLst>
                <a:path extrusionOk="0" h="120000" w="120000">
                  <a:moveTo>
                    <a:pt x="85177" y="18170"/>
                  </a:moveTo>
                  <a:lnTo>
                    <a:pt x="94969" y="11601"/>
                  </a:lnTo>
                  <a:lnTo>
                    <a:pt x="102597" y="18153"/>
                  </a:lnTo>
                  <a:lnTo>
                    <a:pt x="95875" y="27358"/>
                  </a:lnTo>
                  <a:lnTo>
                    <a:pt x="95875" y="27358"/>
                  </a:lnTo>
                  <a:cubicBezTo>
                    <a:pt x="100207" y="32346"/>
                    <a:pt x="103501" y="38186"/>
                    <a:pt x="105555" y="44521"/>
                  </a:cubicBezTo>
                  <a:lnTo>
                    <a:pt x="117738" y="44738"/>
                  </a:lnTo>
                  <a:lnTo>
                    <a:pt x="119511" y="55029"/>
                  </a:lnTo>
                  <a:lnTo>
                    <a:pt x="107980" y="58598"/>
                  </a:lnTo>
                  <a:cubicBezTo>
                    <a:pt x="108167" y="65270"/>
                    <a:pt x="107023" y="71910"/>
                    <a:pt x="104618" y="78115"/>
                  </a:cubicBezTo>
                  <a:lnTo>
                    <a:pt x="114342" y="84766"/>
                  </a:lnTo>
                  <a:lnTo>
                    <a:pt x="109284" y="93732"/>
                  </a:lnTo>
                  <a:lnTo>
                    <a:pt x="97636" y="90494"/>
                  </a:lnTo>
                  <a:lnTo>
                    <a:pt x="97636" y="90494"/>
                  </a:lnTo>
                  <a:cubicBezTo>
                    <a:pt x="93588" y="95727"/>
                    <a:pt x="88542" y="100062"/>
                    <a:pt x="82804" y="103233"/>
                  </a:cubicBezTo>
                  <a:lnTo>
                    <a:pt x="85412" y="114013"/>
                  </a:lnTo>
                  <a:lnTo>
                    <a:pt x="76202" y="117444"/>
                  </a:lnTo>
                  <a:lnTo>
                    <a:pt x="69681" y="108122"/>
                  </a:lnTo>
                  <a:cubicBezTo>
                    <a:pt x="63294" y="109468"/>
                    <a:pt x="56706" y="109468"/>
                    <a:pt x="50319" y="108122"/>
                  </a:cubicBezTo>
                  <a:lnTo>
                    <a:pt x="43798" y="117444"/>
                  </a:lnTo>
                  <a:lnTo>
                    <a:pt x="34588" y="114013"/>
                  </a:lnTo>
                  <a:lnTo>
                    <a:pt x="37196" y="103233"/>
                  </a:lnTo>
                  <a:cubicBezTo>
                    <a:pt x="31458" y="100062"/>
                    <a:pt x="26412" y="95727"/>
                    <a:pt x="22364" y="90494"/>
                  </a:cubicBezTo>
                  <a:lnTo>
                    <a:pt x="10716" y="93732"/>
                  </a:lnTo>
                  <a:lnTo>
                    <a:pt x="5658" y="84766"/>
                  </a:lnTo>
                  <a:lnTo>
                    <a:pt x="15382" y="78115"/>
                  </a:lnTo>
                  <a:cubicBezTo>
                    <a:pt x="12977" y="71910"/>
                    <a:pt x="11833" y="65270"/>
                    <a:pt x="12020" y="58598"/>
                  </a:cubicBezTo>
                  <a:lnTo>
                    <a:pt x="489" y="55029"/>
                  </a:lnTo>
                  <a:lnTo>
                    <a:pt x="2262" y="44738"/>
                  </a:lnTo>
                  <a:lnTo>
                    <a:pt x="14445" y="44521"/>
                  </a:lnTo>
                  <a:lnTo>
                    <a:pt x="14445" y="44521"/>
                  </a:lnTo>
                  <a:cubicBezTo>
                    <a:pt x="16499" y="38186"/>
                    <a:pt x="19793" y="32346"/>
                    <a:pt x="24125" y="27358"/>
                  </a:cubicBezTo>
                  <a:lnTo>
                    <a:pt x="17403" y="18153"/>
                  </a:lnTo>
                  <a:lnTo>
                    <a:pt x="25031" y="11601"/>
                  </a:lnTo>
                  <a:lnTo>
                    <a:pt x="34823" y="18170"/>
                  </a:lnTo>
                  <a:lnTo>
                    <a:pt x="34823" y="18170"/>
                  </a:lnTo>
                  <a:cubicBezTo>
                    <a:pt x="40375" y="14669"/>
                    <a:pt x="46566" y="12362"/>
                    <a:pt x="53017" y="11391"/>
                  </a:cubicBezTo>
                  <a:lnTo>
                    <a:pt x="55133" y="523"/>
                  </a:lnTo>
                  <a:lnTo>
                    <a:pt x="64867" y="523"/>
                  </a:lnTo>
                  <a:lnTo>
                    <a:pt x="66983" y="11391"/>
                  </a:lnTo>
                  <a:lnTo>
                    <a:pt x="66983" y="11391"/>
                  </a:lnTo>
                  <a:cubicBezTo>
                    <a:pt x="73434" y="12362"/>
                    <a:pt x="79625" y="14669"/>
                    <a:pt x="85177" y="18170"/>
                  </a:cubicBezTo>
                  <a:close/>
                </a:path>
              </a:pathLst>
            </a:custGeom>
            <a:gradFill>
              <a:gsLst>
                <a:gs pos="0">
                  <a:srgbClr val="0E3368"/>
                </a:gs>
                <a:gs pos="50000">
                  <a:srgbClr val="41AFCB">
                    <a:alpha val="89803"/>
                  </a:srgbClr>
                </a:gs>
                <a:gs pos="100000">
                  <a:srgbClr val="329EB9">
                    <a:alpha val="89803"/>
                  </a:srgbClr>
                </a:gs>
              </a:gsLst>
              <a:lin ang="16200038" scaled="0"/>
            </a:gradFill>
            <a:ln>
              <a:noFill/>
            </a:ln>
            <a:effectLst>
              <a:outerShdw blurRad="46253" rotWithShape="0" dir="5400000" dist="26596">
                <a:srgbClr val="000000">
                  <a:alpha val="34900"/>
                </a:srgbClr>
              </a:outerShdw>
            </a:effectLst>
          </p:spPr>
          <p:txBody>
            <a:bodyPr anchorCtr="0" anchor="ctr" bIns="105700" lIns="105700" spcFirstLastPara="1" rIns="105700" wrap="square" tIns="105700">
              <a:noAutofit/>
            </a:bodyPr>
            <a:lstStyle/>
            <a:p>
              <a:pPr indent="0" lvl="0" marL="0" rtl="0" algn="l">
                <a:spcBef>
                  <a:spcPts val="0"/>
                </a:spcBef>
                <a:spcAft>
                  <a:spcPts val="0"/>
                </a:spcAft>
                <a:buNone/>
              </a:pPr>
              <a:r>
                <a:t/>
              </a:r>
              <a:endParaRPr/>
            </a:p>
          </p:txBody>
        </p:sp>
        <p:sp>
          <p:nvSpPr>
            <p:cNvPr id="146" name="Google Shape;146;g388d79f7c69_0_127"/>
            <p:cNvSpPr txBox="1"/>
            <p:nvPr/>
          </p:nvSpPr>
          <p:spPr>
            <a:xfrm>
              <a:off x="2388197" y="1043491"/>
              <a:ext cx="1275300" cy="1275300"/>
            </a:xfrm>
            <a:prstGeom prst="rect">
              <a:avLst/>
            </a:prstGeom>
            <a:noFill/>
            <a:ln>
              <a:noFill/>
            </a:ln>
          </p:spPr>
          <p:txBody>
            <a:bodyPr anchorCtr="0" anchor="ctr" bIns="8775" lIns="8775" spcFirstLastPara="1" rIns="8775" wrap="square" tIns="8775">
              <a:noAutofit/>
            </a:bodyPr>
            <a:lstStyle/>
            <a:p>
              <a:pPr indent="0" lvl="0" marL="0" rtl="0" algn="ctr">
                <a:lnSpc>
                  <a:spcPct val="90000"/>
                </a:lnSpc>
                <a:spcBef>
                  <a:spcPts val="0"/>
                </a:spcBef>
                <a:spcAft>
                  <a:spcPts val="0"/>
                </a:spcAft>
                <a:buNone/>
              </a:pPr>
              <a:r>
                <a:rPr b="1" lang="fr-FR" sz="993">
                  <a:solidFill>
                    <a:schemeClr val="lt1"/>
                  </a:solidFill>
                  <a:latin typeface="Nunito"/>
                  <a:ea typeface="Nunito"/>
                  <a:cs typeface="Nunito"/>
                  <a:sym typeface="Nunito"/>
                </a:rPr>
                <a:t>Temps de passage</a:t>
              </a:r>
              <a:endParaRPr b="1" sz="993">
                <a:solidFill>
                  <a:schemeClr val="lt1"/>
                </a:solidFill>
                <a:latin typeface="Nunito"/>
                <a:ea typeface="Nunito"/>
                <a:cs typeface="Nunito"/>
                <a:sym typeface="Nunito"/>
              </a:endParaRPr>
            </a:p>
            <a:p>
              <a:pPr indent="0" lvl="0" marL="0" rtl="0" algn="ctr">
                <a:lnSpc>
                  <a:spcPct val="90000"/>
                </a:lnSpc>
                <a:spcBef>
                  <a:spcPts val="0"/>
                </a:spcBef>
                <a:spcAft>
                  <a:spcPts val="0"/>
                </a:spcAft>
                <a:buNone/>
              </a:pPr>
              <a:r>
                <a:rPr b="1" lang="fr-FR" sz="993">
                  <a:solidFill>
                    <a:schemeClr val="lt1"/>
                  </a:solidFill>
                  <a:latin typeface="Nunito"/>
                  <a:ea typeface="Nunito"/>
                  <a:cs typeface="Nunito"/>
                  <a:sym typeface="Nunito"/>
                </a:rPr>
                <a:t> en caisse</a:t>
              </a:r>
              <a:endParaRPr sz="1918"/>
            </a:p>
          </p:txBody>
        </p:sp>
        <p:sp>
          <p:nvSpPr>
            <p:cNvPr id="147" name="Google Shape;147;g388d79f7c69_0_127"/>
            <p:cNvSpPr/>
            <p:nvPr/>
          </p:nvSpPr>
          <p:spPr>
            <a:xfrm>
              <a:off x="1646158" y="742038"/>
              <a:ext cx="927600" cy="927600"/>
            </a:xfrm>
            <a:custGeom>
              <a:rect b="b" l="l" r="r" t="t"/>
              <a:pathLst>
                <a:path extrusionOk="0" h="120000" w="120000">
                  <a:moveTo>
                    <a:pt x="89790" y="29197"/>
                  </a:moveTo>
                  <a:lnTo>
                    <a:pt x="107773" y="25299"/>
                  </a:lnTo>
                  <a:lnTo>
                    <a:pt x="114718" y="37815"/>
                  </a:lnTo>
                  <a:lnTo>
                    <a:pt x="100535" y="48561"/>
                  </a:lnTo>
                  <a:lnTo>
                    <a:pt x="100535" y="48561"/>
                  </a:lnTo>
                  <a:cubicBezTo>
                    <a:pt x="102488" y="56052"/>
                    <a:pt x="102488" y="63948"/>
                    <a:pt x="100535" y="71439"/>
                  </a:cubicBezTo>
                  <a:lnTo>
                    <a:pt x="114718" y="82185"/>
                  </a:lnTo>
                  <a:lnTo>
                    <a:pt x="107773" y="94701"/>
                  </a:lnTo>
                  <a:lnTo>
                    <a:pt x="89790" y="90803"/>
                  </a:lnTo>
                  <a:lnTo>
                    <a:pt x="89790" y="90803"/>
                  </a:lnTo>
                  <a:cubicBezTo>
                    <a:pt x="84531" y="96308"/>
                    <a:pt x="77957" y="100257"/>
                    <a:pt x="70746" y="102242"/>
                  </a:cubicBezTo>
                  <a:lnTo>
                    <a:pt x="66514" y="118546"/>
                  </a:lnTo>
                  <a:lnTo>
                    <a:pt x="53486" y="118546"/>
                  </a:lnTo>
                  <a:lnTo>
                    <a:pt x="49254" y="102242"/>
                  </a:lnTo>
                  <a:lnTo>
                    <a:pt x="49254" y="102242"/>
                  </a:lnTo>
                  <a:cubicBezTo>
                    <a:pt x="42043" y="100257"/>
                    <a:pt x="35469" y="96308"/>
                    <a:pt x="30210" y="90803"/>
                  </a:cubicBezTo>
                  <a:lnTo>
                    <a:pt x="12227" y="94701"/>
                  </a:lnTo>
                  <a:lnTo>
                    <a:pt x="5282" y="82185"/>
                  </a:lnTo>
                  <a:lnTo>
                    <a:pt x="19465" y="71439"/>
                  </a:lnTo>
                  <a:lnTo>
                    <a:pt x="19465" y="71439"/>
                  </a:lnTo>
                  <a:cubicBezTo>
                    <a:pt x="17512" y="63948"/>
                    <a:pt x="17512" y="56052"/>
                    <a:pt x="19465" y="48561"/>
                  </a:cubicBezTo>
                  <a:lnTo>
                    <a:pt x="5282" y="37815"/>
                  </a:lnTo>
                  <a:lnTo>
                    <a:pt x="12227" y="25299"/>
                  </a:lnTo>
                  <a:lnTo>
                    <a:pt x="30210" y="29197"/>
                  </a:lnTo>
                  <a:lnTo>
                    <a:pt x="30210" y="29197"/>
                  </a:lnTo>
                  <a:cubicBezTo>
                    <a:pt x="35469" y="23692"/>
                    <a:pt x="42043" y="19743"/>
                    <a:pt x="49254" y="17758"/>
                  </a:cubicBezTo>
                  <a:lnTo>
                    <a:pt x="53486" y="1454"/>
                  </a:lnTo>
                  <a:lnTo>
                    <a:pt x="66514" y="1454"/>
                  </a:lnTo>
                  <a:lnTo>
                    <a:pt x="70746" y="17758"/>
                  </a:lnTo>
                  <a:lnTo>
                    <a:pt x="70746" y="17758"/>
                  </a:lnTo>
                  <a:cubicBezTo>
                    <a:pt x="77957" y="19743"/>
                    <a:pt x="84531" y="23692"/>
                    <a:pt x="89790" y="29197"/>
                  </a:cubicBezTo>
                  <a:close/>
                </a:path>
              </a:pathLst>
            </a:custGeom>
            <a:gradFill>
              <a:gsLst>
                <a:gs pos="0">
                  <a:srgbClr val="0E3368"/>
                </a:gs>
                <a:gs pos="50000">
                  <a:srgbClr val="41AFCB">
                    <a:alpha val="69803"/>
                  </a:srgbClr>
                </a:gs>
                <a:gs pos="100000">
                  <a:srgbClr val="329EB9">
                    <a:alpha val="69803"/>
                  </a:srgbClr>
                </a:gs>
              </a:gsLst>
              <a:lin ang="16200038" scaled="0"/>
            </a:gradFill>
            <a:ln>
              <a:noFill/>
            </a:ln>
            <a:effectLst>
              <a:outerShdw blurRad="46253" rotWithShape="0" dir="5400000" dist="26596">
                <a:srgbClr val="000000">
                  <a:alpha val="34900"/>
                </a:srgbClr>
              </a:outerShdw>
            </a:effectLst>
          </p:spPr>
          <p:txBody>
            <a:bodyPr anchorCtr="0" anchor="ctr" bIns="105700" lIns="105700" spcFirstLastPara="1" rIns="105700" wrap="square" tIns="105700">
              <a:noAutofit/>
            </a:bodyPr>
            <a:lstStyle/>
            <a:p>
              <a:pPr indent="0" lvl="0" marL="0" rtl="0" algn="l">
                <a:spcBef>
                  <a:spcPts val="0"/>
                </a:spcBef>
                <a:spcAft>
                  <a:spcPts val="0"/>
                </a:spcAft>
                <a:buNone/>
              </a:pPr>
              <a:r>
                <a:t/>
              </a:r>
              <a:endParaRPr/>
            </a:p>
          </p:txBody>
        </p:sp>
        <p:sp>
          <p:nvSpPr>
            <p:cNvPr id="148" name="Google Shape;148;g388d79f7c69_0_127"/>
            <p:cNvSpPr txBox="1"/>
            <p:nvPr/>
          </p:nvSpPr>
          <p:spPr>
            <a:xfrm>
              <a:off x="1646158" y="742038"/>
              <a:ext cx="927600" cy="927600"/>
            </a:xfrm>
            <a:prstGeom prst="rect">
              <a:avLst/>
            </a:prstGeom>
            <a:noFill/>
            <a:ln>
              <a:noFill/>
            </a:ln>
          </p:spPr>
          <p:txBody>
            <a:bodyPr anchorCtr="0" anchor="ctr" bIns="8775" lIns="8775" spcFirstLastPara="1" rIns="8775" wrap="square" tIns="8775">
              <a:noAutofit/>
            </a:bodyPr>
            <a:lstStyle/>
            <a:p>
              <a:pPr indent="0" lvl="0" marL="0" rtl="0" algn="ctr">
                <a:lnSpc>
                  <a:spcPct val="90000"/>
                </a:lnSpc>
                <a:spcBef>
                  <a:spcPts val="0"/>
                </a:spcBef>
                <a:spcAft>
                  <a:spcPts val="0"/>
                </a:spcAft>
                <a:buNone/>
              </a:pPr>
              <a:r>
                <a:rPr b="1" i="0" lang="fr-FR" sz="793" u="none" cap="none" strike="noStrike">
                  <a:solidFill>
                    <a:schemeClr val="lt1"/>
                  </a:solidFill>
                  <a:latin typeface="Nunito"/>
                  <a:ea typeface="Nunito"/>
                  <a:cs typeface="Nunito"/>
                  <a:sym typeface="Nunito"/>
                </a:rPr>
                <a:t>Affichage et </a:t>
              </a:r>
              <a:endParaRPr b="1" i="0" sz="793" u="none" cap="none" strike="noStrike">
                <a:solidFill>
                  <a:schemeClr val="lt1"/>
                </a:solidFill>
                <a:latin typeface="Nunito"/>
                <a:ea typeface="Nunito"/>
                <a:cs typeface="Nunito"/>
                <a:sym typeface="Nunito"/>
              </a:endParaRPr>
            </a:p>
            <a:p>
              <a:pPr indent="0" lvl="0" marL="0" rtl="0" algn="ctr">
                <a:lnSpc>
                  <a:spcPct val="90000"/>
                </a:lnSpc>
                <a:spcBef>
                  <a:spcPts val="0"/>
                </a:spcBef>
                <a:spcAft>
                  <a:spcPts val="0"/>
                </a:spcAft>
                <a:buNone/>
              </a:pPr>
              <a:r>
                <a:rPr b="1" i="0" lang="fr-FR" sz="793" u="none" cap="none" strike="noStrike">
                  <a:solidFill>
                    <a:schemeClr val="lt1"/>
                  </a:solidFill>
                  <a:latin typeface="Nunito"/>
                  <a:ea typeface="Nunito"/>
                  <a:cs typeface="Nunito"/>
                  <a:sym typeface="Nunito"/>
                </a:rPr>
                <a:t>exactitude</a:t>
              </a:r>
              <a:endParaRPr b="1" i="0" sz="793" u="none" cap="none" strike="noStrike">
                <a:solidFill>
                  <a:schemeClr val="lt1"/>
                </a:solidFill>
                <a:latin typeface="Nunito"/>
                <a:ea typeface="Nunito"/>
                <a:cs typeface="Nunito"/>
                <a:sym typeface="Nunito"/>
              </a:endParaRPr>
            </a:p>
            <a:p>
              <a:pPr indent="0" lvl="0" marL="0" rtl="0" algn="ctr">
                <a:lnSpc>
                  <a:spcPct val="90000"/>
                </a:lnSpc>
                <a:spcBef>
                  <a:spcPts val="0"/>
                </a:spcBef>
                <a:spcAft>
                  <a:spcPts val="0"/>
                </a:spcAft>
                <a:buNone/>
              </a:pPr>
              <a:r>
                <a:rPr b="1" i="0" lang="fr-FR" sz="793" u="none" cap="none" strike="noStrike">
                  <a:solidFill>
                    <a:schemeClr val="lt1"/>
                  </a:solidFill>
                  <a:latin typeface="Nunito"/>
                  <a:ea typeface="Nunito"/>
                  <a:cs typeface="Nunito"/>
                  <a:sym typeface="Nunito"/>
                </a:rPr>
                <a:t> prix/promo</a:t>
              </a:r>
              <a:endParaRPr sz="793">
                <a:latin typeface="Nunito"/>
                <a:ea typeface="Nunito"/>
                <a:cs typeface="Nunito"/>
                <a:sym typeface="Nunito"/>
              </a:endParaRPr>
            </a:p>
          </p:txBody>
        </p:sp>
        <p:sp>
          <p:nvSpPr>
            <p:cNvPr id="149" name="Google Shape;149;g388d79f7c69_0_127"/>
            <p:cNvSpPr/>
            <p:nvPr/>
          </p:nvSpPr>
          <p:spPr>
            <a:xfrm rot="-899979">
              <a:off x="2165673" y="102134"/>
              <a:ext cx="908764" cy="908764"/>
            </a:xfrm>
            <a:custGeom>
              <a:rect b="b" l="l" r="r" t="t"/>
              <a:pathLst>
                <a:path extrusionOk="0" h="120000" w="120000">
                  <a:moveTo>
                    <a:pt x="89790" y="29351"/>
                  </a:moveTo>
                  <a:lnTo>
                    <a:pt x="107740" y="25279"/>
                  </a:lnTo>
                  <a:lnTo>
                    <a:pt x="114630" y="37632"/>
                  </a:lnTo>
                  <a:lnTo>
                    <a:pt x="100535" y="48618"/>
                  </a:lnTo>
                  <a:cubicBezTo>
                    <a:pt x="102488" y="56071"/>
                    <a:pt x="102488" y="63929"/>
                    <a:pt x="100535" y="71382"/>
                  </a:cubicBezTo>
                  <a:lnTo>
                    <a:pt x="114630" y="82368"/>
                  </a:lnTo>
                  <a:lnTo>
                    <a:pt x="107740" y="94721"/>
                  </a:lnTo>
                  <a:lnTo>
                    <a:pt x="89790" y="90649"/>
                  </a:lnTo>
                  <a:lnTo>
                    <a:pt x="89790" y="90649"/>
                  </a:lnTo>
                  <a:cubicBezTo>
                    <a:pt x="84531" y="96126"/>
                    <a:pt x="77957" y="100055"/>
                    <a:pt x="70746" y="102031"/>
                  </a:cubicBezTo>
                  <a:lnTo>
                    <a:pt x="66514" y="118553"/>
                  </a:lnTo>
                  <a:lnTo>
                    <a:pt x="53486" y="118553"/>
                  </a:lnTo>
                  <a:lnTo>
                    <a:pt x="49254" y="102031"/>
                  </a:lnTo>
                  <a:lnTo>
                    <a:pt x="49254" y="102031"/>
                  </a:lnTo>
                  <a:cubicBezTo>
                    <a:pt x="42043" y="100055"/>
                    <a:pt x="35469" y="96126"/>
                    <a:pt x="30210" y="90649"/>
                  </a:cubicBezTo>
                  <a:lnTo>
                    <a:pt x="12260" y="94721"/>
                  </a:lnTo>
                  <a:lnTo>
                    <a:pt x="5370" y="82368"/>
                  </a:lnTo>
                  <a:lnTo>
                    <a:pt x="19465" y="71382"/>
                  </a:lnTo>
                  <a:lnTo>
                    <a:pt x="19465" y="71382"/>
                  </a:lnTo>
                  <a:cubicBezTo>
                    <a:pt x="17512" y="63929"/>
                    <a:pt x="17512" y="56071"/>
                    <a:pt x="19465" y="48618"/>
                  </a:cubicBezTo>
                  <a:lnTo>
                    <a:pt x="5370" y="37632"/>
                  </a:lnTo>
                  <a:lnTo>
                    <a:pt x="12260" y="25279"/>
                  </a:lnTo>
                  <a:lnTo>
                    <a:pt x="30210" y="29351"/>
                  </a:lnTo>
                  <a:lnTo>
                    <a:pt x="30210" y="29351"/>
                  </a:lnTo>
                  <a:cubicBezTo>
                    <a:pt x="35469" y="23874"/>
                    <a:pt x="42043" y="19945"/>
                    <a:pt x="49254" y="17969"/>
                  </a:cubicBezTo>
                  <a:lnTo>
                    <a:pt x="53486" y="1447"/>
                  </a:lnTo>
                  <a:lnTo>
                    <a:pt x="66514" y="1447"/>
                  </a:lnTo>
                  <a:lnTo>
                    <a:pt x="70746" y="17969"/>
                  </a:lnTo>
                  <a:lnTo>
                    <a:pt x="70746" y="17969"/>
                  </a:lnTo>
                  <a:cubicBezTo>
                    <a:pt x="77957" y="19945"/>
                    <a:pt x="84531" y="23874"/>
                    <a:pt x="89790" y="29351"/>
                  </a:cubicBezTo>
                  <a:close/>
                </a:path>
              </a:pathLst>
            </a:custGeom>
            <a:solidFill>
              <a:srgbClr val="0E3368"/>
            </a:solidFill>
            <a:ln>
              <a:noFill/>
            </a:ln>
            <a:effectLst>
              <a:outerShdw blurRad="46253" rotWithShape="0" dir="5400000" dist="26596">
                <a:srgbClr val="000000">
                  <a:alpha val="34900"/>
                </a:srgbClr>
              </a:outerShdw>
            </a:effectLst>
          </p:spPr>
          <p:txBody>
            <a:bodyPr anchorCtr="0" anchor="ctr" bIns="105700" lIns="105700" spcFirstLastPara="1" rIns="105700" wrap="square" tIns="105700">
              <a:noAutofit/>
            </a:bodyPr>
            <a:lstStyle/>
            <a:p>
              <a:pPr indent="0" lvl="0" marL="0" rtl="0" algn="l">
                <a:spcBef>
                  <a:spcPts val="0"/>
                </a:spcBef>
                <a:spcAft>
                  <a:spcPts val="0"/>
                </a:spcAft>
                <a:buNone/>
              </a:pPr>
              <a:r>
                <a:t/>
              </a:r>
              <a:endParaRPr/>
            </a:p>
          </p:txBody>
        </p:sp>
        <p:sp>
          <p:nvSpPr>
            <p:cNvPr id="150" name="Google Shape;150;g388d79f7c69_0_127"/>
            <p:cNvSpPr txBox="1"/>
            <p:nvPr/>
          </p:nvSpPr>
          <p:spPr>
            <a:xfrm rot="-899530">
              <a:off x="2364997" y="301478"/>
              <a:ext cx="510269" cy="510269"/>
            </a:xfrm>
            <a:prstGeom prst="rect">
              <a:avLst/>
            </a:prstGeom>
            <a:noFill/>
            <a:ln>
              <a:noFill/>
            </a:ln>
          </p:spPr>
          <p:txBody>
            <a:bodyPr anchorCtr="0" anchor="ctr" bIns="8775" lIns="8775" spcFirstLastPara="1" rIns="8775" wrap="square" tIns="8775">
              <a:noAutofit/>
            </a:bodyPr>
            <a:lstStyle/>
            <a:p>
              <a:pPr indent="0" lvl="0" marL="0" rtl="0" algn="ctr">
                <a:lnSpc>
                  <a:spcPct val="90000"/>
                </a:lnSpc>
                <a:spcBef>
                  <a:spcPts val="0"/>
                </a:spcBef>
                <a:spcAft>
                  <a:spcPts val="0"/>
                </a:spcAft>
                <a:buNone/>
              </a:pPr>
              <a:r>
                <a:rPr b="1" i="0" lang="fr-FR" sz="700" u="none" cap="none" strike="noStrike">
                  <a:solidFill>
                    <a:schemeClr val="lt1"/>
                  </a:solidFill>
                  <a:latin typeface="Nunito"/>
                  <a:ea typeface="Nunito"/>
                  <a:cs typeface="Nunito"/>
                  <a:sym typeface="Nunito"/>
                </a:rPr>
                <a:t>Disponibilité des produits</a:t>
              </a:r>
              <a:endParaRPr b="0" i="0" sz="700" u="none" cap="none" strike="noStrike">
                <a:latin typeface="Nunito"/>
                <a:ea typeface="Nunito"/>
                <a:cs typeface="Nunito"/>
                <a:sym typeface="Nunito"/>
              </a:endParaRPr>
            </a:p>
            <a:p>
              <a:pPr indent="0" lvl="0" marL="0" rtl="0" algn="ctr">
                <a:lnSpc>
                  <a:spcPct val="90000"/>
                </a:lnSpc>
                <a:spcBef>
                  <a:spcPts val="243"/>
                </a:spcBef>
                <a:spcAft>
                  <a:spcPts val="0"/>
                </a:spcAft>
                <a:buNone/>
              </a:pPr>
              <a:r>
                <a:rPr b="1" i="0" lang="fr-FR" sz="700" u="none" cap="none" strike="noStrike">
                  <a:solidFill>
                    <a:schemeClr val="lt1"/>
                  </a:solidFill>
                  <a:latin typeface="Nunito"/>
                  <a:ea typeface="Nunito"/>
                  <a:cs typeface="Nunito"/>
                  <a:sym typeface="Nunito"/>
                </a:rPr>
                <a:t>et des promotions</a:t>
              </a:r>
              <a:endParaRPr sz="700">
                <a:latin typeface="Nunito"/>
                <a:ea typeface="Nunito"/>
                <a:cs typeface="Nunito"/>
                <a:sym typeface="Nunito"/>
              </a:endParaRPr>
            </a:p>
          </p:txBody>
        </p:sp>
        <p:sp>
          <p:nvSpPr>
            <p:cNvPr id="151" name="Google Shape;151;g388d79f7c69_0_127"/>
            <p:cNvSpPr/>
            <p:nvPr/>
          </p:nvSpPr>
          <p:spPr>
            <a:xfrm>
              <a:off x="2270895" y="861722"/>
              <a:ext cx="1632600" cy="1632600"/>
            </a:xfrm>
            <a:custGeom>
              <a:rect b="b" l="l" r="r" t="t"/>
              <a:pathLst>
                <a:path extrusionOk="0" h="120000" w="120000">
                  <a:moveTo>
                    <a:pt x="56861" y="3485"/>
                  </a:moveTo>
                  <a:lnTo>
                    <a:pt x="56861" y="3485"/>
                  </a:lnTo>
                  <a:cubicBezTo>
                    <a:pt x="78902" y="2245"/>
                    <a:pt x="99627" y="14094"/>
                    <a:pt x="109852" y="33782"/>
                  </a:cubicBezTo>
                  <a:cubicBezTo>
                    <a:pt x="120077" y="53470"/>
                    <a:pt x="117913" y="77356"/>
                    <a:pt x="104318" y="94858"/>
                  </a:cubicBezTo>
                  <a:lnTo>
                    <a:pt x="106903" y="97259"/>
                  </a:lnTo>
                  <a:lnTo>
                    <a:pt x="99367" y="96554"/>
                  </a:lnTo>
                  <a:lnTo>
                    <a:pt x="97738" y="88749"/>
                  </a:lnTo>
                  <a:lnTo>
                    <a:pt x="100320" y="91146"/>
                  </a:lnTo>
                  <a:cubicBezTo>
                    <a:pt x="112260" y="75146"/>
                    <a:pt x="113967" y="53543"/>
                    <a:pt x="104693" y="35807"/>
                  </a:cubicBezTo>
                  <a:cubicBezTo>
                    <a:pt x="95419" y="18072"/>
                    <a:pt x="76857" y="7440"/>
                    <a:pt x="57144" y="8574"/>
                  </a:cubicBezTo>
                  <a:close/>
                </a:path>
              </a:pathLst>
            </a:custGeom>
            <a:gradFill>
              <a:gsLst>
                <a:gs pos="0">
                  <a:srgbClr val="257F97"/>
                </a:gs>
                <a:gs pos="80000">
                  <a:srgbClr val="31A6C6"/>
                </a:gs>
                <a:gs pos="100000">
                  <a:srgbClr val="30A9C9"/>
                </a:gs>
              </a:gsLst>
              <a:lin ang="16200038" scaled="0"/>
            </a:gradFill>
            <a:ln>
              <a:noFill/>
            </a:ln>
            <a:effectLst>
              <a:outerShdw blurRad="46253" rotWithShape="0" dir="5400000" dist="26596">
                <a:srgbClr val="000000">
                  <a:alpha val="34900"/>
                </a:srgbClr>
              </a:outerShdw>
            </a:effectLst>
          </p:spPr>
          <p:txBody>
            <a:bodyPr anchorCtr="0" anchor="ctr" bIns="105700" lIns="105700" spcFirstLastPara="1" rIns="105700" wrap="square" tIns="105700">
              <a:noAutofit/>
            </a:bodyPr>
            <a:lstStyle/>
            <a:p>
              <a:pPr indent="0" lvl="0" marL="0" rtl="0" algn="l">
                <a:spcBef>
                  <a:spcPts val="0"/>
                </a:spcBef>
                <a:spcAft>
                  <a:spcPts val="0"/>
                </a:spcAft>
                <a:buNone/>
              </a:pPr>
              <a:r>
                <a:t/>
              </a:r>
              <a:endParaRPr/>
            </a:p>
          </p:txBody>
        </p:sp>
        <p:sp>
          <p:nvSpPr>
            <p:cNvPr id="152" name="Google Shape;152;g388d79f7c69_0_127"/>
            <p:cNvSpPr/>
            <p:nvPr/>
          </p:nvSpPr>
          <p:spPr>
            <a:xfrm>
              <a:off x="1481891" y="544855"/>
              <a:ext cx="1186200" cy="1186200"/>
            </a:xfrm>
            <a:custGeom>
              <a:rect b="b" l="l" r="r" t="t"/>
              <a:pathLst>
                <a:path extrusionOk="0" h="120000" w="120000">
                  <a:moveTo>
                    <a:pt x="36836" y="9853"/>
                  </a:moveTo>
                  <a:lnTo>
                    <a:pt x="39833" y="16341"/>
                  </a:lnTo>
                  <a:lnTo>
                    <a:pt x="39833" y="16341"/>
                  </a:lnTo>
                  <a:cubicBezTo>
                    <a:pt x="22294" y="24866"/>
                    <a:pt x="11650" y="43555"/>
                    <a:pt x="13021" y="63414"/>
                  </a:cubicBezTo>
                  <a:lnTo>
                    <a:pt x="18021" y="62423"/>
                  </a:lnTo>
                  <a:lnTo>
                    <a:pt x="9975" y="69919"/>
                  </a:lnTo>
                  <a:lnTo>
                    <a:pt x="374" y="65922"/>
                  </a:lnTo>
                  <a:lnTo>
                    <a:pt x="5379" y="64929"/>
                  </a:lnTo>
                  <a:cubicBezTo>
                    <a:pt x="3321" y="41719"/>
                    <a:pt x="15900" y="19696"/>
                    <a:pt x="36836" y="9853"/>
                  </a:cubicBezTo>
                  <a:close/>
                </a:path>
              </a:pathLst>
            </a:custGeom>
            <a:gradFill>
              <a:gsLst>
                <a:gs pos="0">
                  <a:srgbClr val="578D9F"/>
                </a:gs>
                <a:gs pos="80000">
                  <a:srgbClr val="73B9D1"/>
                </a:gs>
                <a:gs pos="100000">
                  <a:srgbClr val="72BBD4"/>
                </a:gs>
              </a:gsLst>
              <a:lin ang="16200038" scaled="0"/>
            </a:gradFill>
            <a:ln>
              <a:noFill/>
            </a:ln>
            <a:effectLst>
              <a:outerShdw blurRad="46253" rotWithShape="0" dir="5400000" dist="26596">
                <a:srgbClr val="000000">
                  <a:alpha val="34900"/>
                </a:srgbClr>
              </a:outerShdw>
            </a:effectLst>
          </p:spPr>
          <p:txBody>
            <a:bodyPr anchorCtr="0" anchor="ctr" bIns="105700" lIns="105700" spcFirstLastPara="1" rIns="105700" wrap="square" tIns="105700">
              <a:noAutofit/>
            </a:bodyPr>
            <a:lstStyle/>
            <a:p>
              <a:pPr indent="0" lvl="0" marL="0" rtl="0" algn="l">
                <a:spcBef>
                  <a:spcPts val="0"/>
                </a:spcBef>
                <a:spcAft>
                  <a:spcPts val="0"/>
                </a:spcAft>
                <a:buNone/>
              </a:pPr>
              <a:r>
                <a:t/>
              </a:r>
              <a:endParaRPr/>
            </a:p>
          </p:txBody>
        </p:sp>
        <p:sp>
          <p:nvSpPr>
            <p:cNvPr id="153" name="Google Shape;153;g388d79f7c69_0_127"/>
            <p:cNvSpPr/>
            <p:nvPr/>
          </p:nvSpPr>
          <p:spPr>
            <a:xfrm>
              <a:off x="1955463" y="-88889"/>
              <a:ext cx="1278900" cy="1278900"/>
            </a:xfrm>
            <a:custGeom>
              <a:rect b="b" l="l" r="r" t="t"/>
              <a:pathLst>
                <a:path extrusionOk="0" h="120000" w="120000">
                  <a:moveTo>
                    <a:pt x="4947" y="64242"/>
                  </a:moveTo>
                  <a:lnTo>
                    <a:pt x="4947" y="64242"/>
                  </a:lnTo>
                  <a:cubicBezTo>
                    <a:pt x="3866" y="49975"/>
                    <a:pt x="8275" y="35836"/>
                    <a:pt x="17261" y="24759"/>
                  </a:cubicBezTo>
                  <a:lnTo>
                    <a:pt x="14141" y="21570"/>
                  </a:lnTo>
                  <a:lnTo>
                    <a:pt x="23627" y="22808"/>
                  </a:lnTo>
                  <a:lnTo>
                    <a:pt x="25251" y="32929"/>
                  </a:lnTo>
                  <a:lnTo>
                    <a:pt x="22139" y="29748"/>
                  </a:lnTo>
                  <a:lnTo>
                    <a:pt x="22139" y="29748"/>
                  </a:lnTo>
                  <a:cubicBezTo>
                    <a:pt x="14784" y="39390"/>
                    <a:pt x="11206" y="51493"/>
                    <a:pt x="12103" y="63691"/>
                  </a:cubicBezTo>
                  <a:close/>
                </a:path>
              </a:pathLst>
            </a:custGeom>
            <a:gradFill>
              <a:gsLst>
                <a:gs pos="0">
                  <a:srgbClr val="87A0AB"/>
                </a:gs>
                <a:gs pos="80000">
                  <a:srgbClr val="B2D3E0"/>
                </a:gs>
                <a:gs pos="100000">
                  <a:srgbClr val="B2D4E2"/>
                </a:gs>
              </a:gsLst>
              <a:lin ang="16200038" scaled="0"/>
            </a:gradFill>
            <a:ln>
              <a:noFill/>
            </a:ln>
            <a:effectLst>
              <a:outerShdw blurRad="46253" rotWithShape="0" dir="5400000" dist="26596">
                <a:srgbClr val="000000">
                  <a:alpha val="34900"/>
                </a:srgbClr>
              </a:outerShdw>
            </a:effectLst>
          </p:spPr>
          <p:txBody>
            <a:bodyPr anchorCtr="0" anchor="ctr" bIns="105700" lIns="105700" spcFirstLastPara="1" rIns="105700" wrap="square" tIns="105700">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388d79f7c69_0_194"/>
          <p:cNvSpPr txBox="1"/>
          <p:nvPr>
            <p:ph idx="12" type="sldNum"/>
          </p:nvPr>
        </p:nvSpPr>
        <p:spPr>
          <a:xfrm>
            <a:off x="9398397" y="648296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pic>
        <p:nvPicPr>
          <p:cNvPr id="160" name="Google Shape;160;g388d79f7c69_0_194"/>
          <p:cNvPicPr preferRelativeResize="0"/>
          <p:nvPr/>
        </p:nvPicPr>
        <p:blipFill rotWithShape="1">
          <a:blip r:embed="rId3">
            <a:alphaModFix/>
          </a:blip>
          <a:srcRect b="8527" l="0" r="0" t="7375"/>
          <a:stretch/>
        </p:blipFill>
        <p:spPr>
          <a:xfrm>
            <a:off x="-4" y="6"/>
            <a:ext cx="12192004" cy="6857994"/>
          </a:xfrm>
          <a:prstGeom prst="rect">
            <a:avLst/>
          </a:prstGeom>
          <a:noFill/>
          <a:ln>
            <a:noFill/>
          </a:ln>
        </p:spPr>
      </p:pic>
      <p:sp>
        <p:nvSpPr>
          <p:cNvPr id="161" name="Google Shape;161;g388d79f7c69_0_194"/>
          <p:cNvSpPr/>
          <p:nvPr/>
        </p:nvSpPr>
        <p:spPr>
          <a:xfrm>
            <a:off x="2408100" y="420575"/>
            <a:ext cx="9279600" cy="6034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2" name="Google Shape;162;g388d79f7c69_0_194"/>
          <p:cNvSpPr txBox="1"/>
          <p:nvPr>
            <p:ph idx="12" type="sldNum"/>
          </p:nvPr>
        </p:nvSpPr>
        <p:spPr>
          <a:xfrm>
            <a:off x="9398397" y="648296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pic>
        <p:nvPicPr>
          <p:cNvPr id="163" name="Google Shape;163;g388d79f7c69_0_194"/>
          <p:cNvPicPr preferRelativeResize="0"/>
          <p:nvPr/>
        </p:nvPicPr>
        <p:blipFill rotWithShape="1">
          <a:blip r:embed="rId3">
            <a:alphaModFix/>
          </a:blip>
          <a:srcRect b="207" l="0" r="0" t="92177"/>
          <a:stretch/>
        </p:blipFill>
        <p:spPr>
          <a:xfrm>
            <a:off x="0" y="6454826"/>
            <a:ext cx="12192004" cy="410207"/>
          </a:xfrm>
          <a:prstGeom prst="rect">
            <a:avLst/>
          </a:prstGeom>
          <a:noFill/>
          <a:ln>
            <a:noFill/>
          </a:ln>
        </p:spPr>
      </p:pic>
      <p:sp>
        <p:nvSpPr>
          <p:cNvPr id="164" name="Google Shape;164;g388d79f7c69_0_194"/>
          <p:cNvSpPr txBox="1"/>
          <p:nvPr/>
        </p:nvSpPr>
        <p:spPr>
          <a:xfrm>
            <a:off x="39865" y="6512879"/>
            <a:ext cx="9723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164364"/>
                </a:solidFill>
                <a:latin typeface="Arial Black"/>
                <a:ea typeface="Arial Black"/>
                <a:cs typeface="Arial Black"/>
                <a:sym typeface="Arial Black"/>
              </a:rPr>
              <a:t>Confidentiel | Direction des Ressources Humaines Franchise France</a:t>
            </a:r>
            <a:endParaRPr b="0" i="0" sz="1400" u="none" cap="none" strike="noStrike">
              <a:solidFill>
                <a:srgbClr val="164364"/>
              </a:solidFill>
              <a:latin typeface="Arial Black"/>
              <a:ea typeface="Arial Black"/>
              <a:cs typeface="Arial Black"/>
              <a:sym typeface="Arial Black"/>
            </a:endParaRPr>
          </a:p>
        </p:txBody>
      </p:sp>
      <p:sp>
        <p:nvSpPr>
          <p:cNvPr id="165" name="Google Shape;165;g388d79f7c69_0_194"/>
          <p:cNvSpPr txBox="1"/>
          <p:nvPr>
            <p:ph idx="12" type="sldNum"/>
          </p:nvPr>
        </p:nvSpPr>
        <p:spPr>
          <a:xfrm>
            <a:off x="9398397" y="6482962"/>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
        <p:nvSpPr>
          <p:cNvPr id="166" name="Google Shape;166;g388d79f7c69_0_194"/>
          <p:cNvSpPr txBox="1"/>
          <p:nvPr/>
        </p:nvSpPr>
        <p:spPr>
          <a:xfrm>
            <a:off x="373100" y="1499125"/>
            <a:ext cx="1831500" cy="36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25000">
                <a:solidFill>
                  <a:schemeClr val="lt1"/>
                </a:solidFill>
              </a:rPr>
              <a:t>2</a:t>
            </a:r>
            <a:endParaRPr sz="25000">
              <a:solidFill>
                <a:schemeClr val="lt1"/>
              </a:solidFill>
            </a:endParaRPr>
          </a:p>
        </p:txBody>
      </p:sp>
      <p:sp>
        <p:nvSpPr>
          <p:cNvPr id="167" name="Google Shape;167;g388d79f7c69_0_194"/>
          <p:cNvSpPr txBox="1"/>
          <p:nvPr/>
        </p:nvSpPr>
        <p:spPr>
          <a:xfrm>
            <a:off x="2204600" y="2435225"/>
            <a:ext cx="7193700" cy="2340300"/>
          </a:xfrm>
          <a:prstGeom prst="rect">
            <a:avLst/>
          </a:prstGeom>
          <a:noFill/>
          <a:ln>
            <a:noFill/>
          </a:ln>
        </p:spPr>
        <p:txBody>
          <a:bodyPr anchorCtr="0" anchor="t" bIns="91425" lIns="91425" spcFirstLastPara="1" rIns="91425" wrap="square" tIns="91425">
            <a:noAutofit/>
          </a:bodyPr>
          <a:lstStyle/>
          <a:p>
            <a:pPr indent="449579" lvl="0" marL="1798320" rtl="0" algn="r">
              <a:spcBef>
                <a:spcPts val="0"/>
              </a:spcBef>
              <a:spcAft>
                <a:spcPts val="0"/>
              </a:spcAft>
              <a:buClr>
                <a:schemeClr val="dk1"/>
              </a:buClr>
              <a:buSzPts val="1100"/>
              <a:buFont typeface="Arial"/>
              <a:buNone/>
            </a:pPr>
            <a:r>
              <a:rPr b="1" lang="fr-FR" sz="5900" cap="small">
                <a:solidFill>
                  <a:srgbClr val="3E87A7"/>
                </a:solidFill>
                <a:latin typeface="Cambria"/>
                <a:ea typeface="Cambria"/>
                <a:cs typeface="Cambria"/>
                <a:sym typeface="Cambria"/>
              </a:rPr>
              <a:t>Votre magasin : </a:t>
            </a:r>
            <a:endParaRPr b="1" sz="5900" cap="small">
              <a:solidFill>
                <a:srgbClr val="3E87A7"/>
              </a:solidFill>
              <a:latin typeface="Cambria"/>
              <a:ea typeface="Cambria"/>
              <a:cs typeface="Cambria"/>
              <a:sym typeface="Cambria"/>
            </a:endParaRPr>
          </a:p>
          <a:p>
            <a:pPr indent="449579" lvl="0" marL="1798320" rtl="0" algn="r">
              <a:spcBef>
                <a:spcPts val="0"/>
              </a:spcBef>
              <a:spcAft>
                <a:spcPts val="0"/>
              </a:spcAft>
              <a:buClr>
                <a:schemeClr val="dk1"/>
              </a:buClr>
              <a:buSzPts val="1100"/>
              <a:buFont typeface="Arial"/>
              <a:buNone/>
            </a:pPr>
            <a:r>
              <a:rPr b="1" lang="fr-FR" sz="5900" cap="small">
                <a:solidFill>
                  <a:srgbClr val="3E87A7"/>
                </a:solidFill>
                <a:latin typeface="Cambria"/>
                <a:ea typeface="Cambria"/>
                <a:cs typeface="Cambria"/>
                <a:sym typeface="Cambria"/>
              </a:rPr>
              <a:t>infos utiles</a:t>
            </a:r>
            <a:endParaRPr b="1" sz="3600" cap="small">
              <a:solidFill>
                <a:srgbClr val="0E3368"/>
              </a:solidFill>
              <a:latin typeface="Cambria"/>
              <a:ea typeface="Cambria"/>
              <a:cs typeface="Cambria"/>
              <a:sym typeface="Cambria"/>
            </a:endParaRPr>
          </a:p>
          <a:p>
            <a:pPr indent="0" lvl="0" marL="2160270" rtl="0" algn="l">
              <a:spcBef>
                <a:spcPts val="0"/>
              </a:spcBef>
              <a:spcAft>
                <a:spcPts val="0"/>
              </a:spcAft>
              <a:buNone/>
            </a:pPr>
            <a:r>
              <a:t/>
            </a:r>
            <a:endParaRPr b="1" sz="5900" cap="small">
              <a:solidFill>
                <a:srgbClr val="3E87A7"/>
              </a:solidFill>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2025-02-04T14:08:13Z</dcterms:created>
  <dc:creator>olivem</dc:creator>
</cp:coreProperties>
</file>